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144" r:id="rId3"/>
    <p:sldId id="4145" r:id="rId4"/>
    <p:sldId id="4146" r:id="rId5"/>
    <p:sldId id="4147" r:id="rId6"/>
    <p:sldId id="4148" r:id="rId7"/>
    <p:sldId id="4150" r:id="rId8"/>
    <p:sldId id="4160" r:id="rId9"/>
    <p:sldId id="4168" r:id="rId10"/>
    <p:sldId id="4152" r:id="rId11"/>
    <p:sldId id="4119" r:id="rId12"/>
    <p:sldId id="257" r:id="rId13"/>
    <p:sldId id="4121" r:id="rId14"/>
    <p:sldId id="4122" r:id="rId15"/>
    <p:sldId id="4124" r:id="rId16"/>
    <p:sldId id="4125" r:id="rId17"/>
    <p:sldId id="4165" r:id="rId18"/>
    <p:sldId id="4167" r:id="rId19"/>
    <p:sldId id="4123" r:id="rId20"/>
    <p:sldId id="4126" r:id="rId21"/>
    <p:sldId id="4127" r:id="rId22"/>
    <p:sldId id="4128" r:id="rId23"/>
    <p:sldId id="4161" r:id="rId24"/>
    <p:sldId id="4163" r:id="rId25"/>
    <p:sldId id="4164" r:id="rId26"/>
    <p:sldId id="4129" r:id="rId27"/>
    <p:sldId id="4169" r:id="rId28"/>
    <p:sldId id="4130" r:id="rId29"/>
    <p:sldId id="4133" r:id="rId30"/>
    <p:sldId id="4132" r:id="rId31"/>
    <p:sldId id="4162" r:id="rId32"/>
    <p:sldId id="4134" r:id="rId33"/>
    <p:sldId id="4135" r:id="rId34"/>
    <p:sldId id="4138" r:id="rId35"/>
    <p:sldId id="4140" r:id="rId36"/>
    <p:sldId id="4156" r:id="rId37"/>
    <p:sldId id="4172" r:id="rId38"/>
    <p:sldId id="4173" r:id="rId39"/>
    <p:sldId id="4174" r:id="rId40"/>
    <p:sldId id="4159" r:id="rId41"/>
    <p:sldId id="4171" r:id="rId42"/>
    <p:sldId id="559" r:id="rId43"/>
    <p:sldId id="4170" r:id="rId44"/>
    <p:sldId id="4153" r:id="rId45"/>
    <p:sldId id="4141" r:id="rId46"/>
    <p:sldId id="4154"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67BD"/>
    <a:srgbClr val="FF7F0E"/>
    <a:srgbClr val="1E77B4"/>
    <a:srgbClr val="8B564B"/>
    <a:srgbClr val="D7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92"/>
    <p:restoredTop sz="83008"/>
  </p:normalViewPr>
  <p:slideViewPr>
    <p:cSldViewPr snapToGrid="0" snapToObjects="1">
      <p:cViewPr>
        <p:scale>
          <a:sx n="85" d="100"/>
          <a:sy n="85" d="100"/>
        </p:scale>
        <p:origin x="21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8</a:t>
            </a:fld>
            <a:endParaRPr lang="en-US"/>
          </a:p>
        </p:txBody>
      </p:sp>
    </p:spTree>
    <p:extLst>
      <p:ext uri="{BB962C8B-B14F-4D97-AF65-F5344CB8AC3E}">
        <p14:creationId xmlns:p14="http://schemas.microsoft.com/office/powerpoint/2010/main" val="69535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chief difficulty Alice found at first was in managing her flamingo: she succeeded in getting its body tucked away, comfortably enough, under her arm, with its legs hanging down, but generally, just as she had got its neck nicely straightened out, and was going to give the hedgehog a blow with its head, it would twist itself round and look up in her face, with such a puzzled expression that she could not help bursting out laughing: and when she had got its head down,</a:t>
            </a:r>
          </a:p>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9</a:t>
            </a:fld>
            <a:endParaRPr lang="en-US"/>
          </a:p>
        </p:txBody>
      </p:sp>
    </p:spTree>
    <p:extLst>
      <p:ext uri="{BB962C8B-B14F-4D97-AF65-F5344CB8AC3E}">
        <p14:creationId xmlns:p14="http://schemas.microsoft.com/office/powerpoint/2010/main" val="32574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15</a:t>
            </a:fld>
            <a:endParaRPr lang="en-US"/>
          </a:p>
        </p:txBody>
      </p:sp>
    </p:spTree>
    <p:extLst>
      <p:ext uri="{BB962C8B-B14F-4D97-AF65-F5344CB8AC3E}">
        <p14:creationId xmlns:p14="http://schemas.microsoft.com/office/powerpoint/2010/main" val="25877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41</a:t>
            </a:fld>
            <a:endParaRPr lang="en-US"/>
          </a:p>
        </p:txBody>
      </p:sp>
    </p:spTree>
    <p:extLst>
      <p:ext uri="{BB962C8B-B14F-4D97-AF65-F5344CB8AC3E}">
        <p14:creationId xmlns:p14="http://schemas.microsoft.com/office/powerpoint/2010/main" val="225845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42</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Frequency_(statistics)" TargetMode="External"/><Relationship Id="rId3" Type="http://schemas.openxmlformats.org/officeDocument/2006/relationships/image" Target="../media/image340.png"/><Relationship Id="rId7" Type="http://schemas.openxmlformats.org/officeDocument/2006/relationships/hyperlink" Target="https://en.wikipedia.org/wiki/Binomial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60.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2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0.png"/><Relationship Id="rId7"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emf"/><Relationship Id="rId7" Type="http://schemas.openxmlformats.org/officeDocument/2006/relationships/image" Target="../media/image77.png"/><Relationship Id="rId12" Type="http://schemas.openxmlformats.org/officeDocument/2006/relationships/image" Target="../media/image80.emf"/><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40.png"/><Relationship Id="rId5" Type="http://schemas.openxmlformats.org/officeDocument/2006/relationships/image" Target="../media/image75.png"/><Relationship Id="rId4" Type="http://schemas.openxmlformats.org/officeDocument/2006/relationships/image" Target="../media/image52.png"/><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0.png"/><Relationship Id="rId7" Type="http://schemas.openxmlformats.org/officeDocument/2006/relationships/image" Target="../media/image84.png"/><Relationship Id="rId12" Type="http://schemas.openxmlformats.org/officeDocument/2006/relationships/image" Target="../media/image74.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emf"/><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8.emf"/><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www.inference.org.uk/mackay/itila/book.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0.png"/><Relationship Id="rId4" Type="http://schemas.openxmlformats.org/officeDocument/2006/relationships/image" Target="../media/image112.png"/><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hyperlink" Target="http://www.inference.org.uk/mackay/itila/book.html"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19.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svg"/></Relationships>
</file>

<file path=ppt/slides/_rels/slide4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12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0.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1010.png"/><Relationship Id="rId4" Type="http://schemas.openxmlformats.org/officeDocument/2006/relationships/image" Target="../media/image100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Lutv8c2Kd6Y" TargetMode="External"/><Relationship Id="rId3" Type="http://schemas.openxmlformats.org/officeDocument/2006/relationships/hyperlink" Target="https://www.youtube.com/watch?v=tXU3EPg2cgA" TargetMode="External"/><Relationship Id="rId7" Type="http://schemas.openxmlformats.org/officeDocument/2006/relationships/image" Target="../media/image13.png"/><Relationship Id="rId2" Type="http://schemas.openxmlformats.org/officeDocument/2006/relationships/hyperlink" Target="https://en.wikipedia.org/wiki/Bell_Labs#1940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hebitplayer.com/" TargetMode="External"/><Relationship Id="rId4" Type="http://schemas.openxmlformats.org/officeDocument/2006/relationships/hyperlink" Target="https://www.youtube.com/watch?v=cZ34RDn34W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a:t>
            </a:r>
            <a:br>
              <a:rPr lang="en-NL" sz="2400" dirty="0"/>
            </a:br>
            <a:r>
              <a:rPr lang="en-NL" sz="2400" dirty="0"/>
              <a:t>(e.g.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9">
            <a:extLst>
              <a:ext uri="{FF2B5EF4-FFF2-40B4-BE49-F238E27FC236}">
                <a16:creationId xmlns:a16="http://schemas.microsoft.com/office/drawing/2014/main" id="{9FCB74D0-62F6-497D-9072-4B67758ACDFF}"/>
              </a:ext>
            </a:extLst>
          </p:cNvPr>
          <p:cNvGraphicFramePr>
            <a:graphicFrameLocks noGrp="1"/>
          </p:cNvGraphicFramePr>
          <p:nvPr>
            <p:extLst>
              <p:ext uri="{D42A27DB-BD31-4B8C-83A1-F6EECF244321}">
                <p14:modId xmlns:p14="http://schemas.microsoft.com/office/powerpoint/2010/main" val="2982464176"/>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p:sp>
        <p:nvSpPr>
          <p:cNvPr id="7" name="Curved Right Arrow 6">
            <a:extLst>
              <a:ext uri="{FF2B5EF4-FFF2-40B4-BE49-F238E27FC236}">
                <a16:creationId xmlns:a16="http://schemas.microsoft.com/office/drawing/2014/main" id="{93EB0112-668A-2C18-2D5D-E1C00BE3BCCA}"/>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9" name="TextBox 8">
            <a:extLst>
              <a:ext uri="{FF2B5EF4-FFF2-40B4-BE49-F238E27FC236}">
                <a16:creationId xmlns:a16="http://schemas.microsoft.com/office/drawing/2014/main" id="{E8F79123-EFF9-69D4-F19E-DB4F5914F18A}"/>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0" name="Curved Right Arrow 9">
            <a:extLst>
              <a:ext uri="{FF2B5EF4-FFF2-40B4-BE49-F238E27FC236}">
                <a16:creationId xmlns:a16="http://schemas.microsoft.com/office/drawing/2014/main" id="{7317EEA9-366B-BF7A-05F9-B04BAC4A06AE}"/>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1" name="TextBox 10">
            <a:extLst>
              <a:ext uri="{FF2B5EF4-FFF2-40B4-BE49-F238E27FC236}">
                <a16:creationId xmlns:a16="http://schemas.microsoft.com/office/drawing/2014/main" id="{FA7633D9-1DB6-831A-076F-A2860C8E75A2}"/>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12" name="Curved Right Arrow 11">
            <a:extLst>
              <a:ext uri="{FF2B5EF4-FFF2-40B4-BE49-F238E27FC236}">
                <a16:creationId xmlns:a16="http://schemas.microsoft.com/office/drawing/2014/main" id="{94D3A74E-5EC4-A3E1-FB8D-3FD45712A2EC}"/>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3" name="TextBox 12">
            <a:extLst>
              <a:ext uri="{FF2B5EF4-FFF2-40B4-BE49-F238E27FC236}">
                <a16:creationId xmlns:a16="http://schemas.microsoft.com/office/drawing/2014/main" id="{26C438BE-AFC3-DFE0-011D-4D6371F7F59C}"/>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14" name="Curved Right Arrow 13">
            <a:extLst>
              <a:ext uri="{FF2B5EF4-FFF2-40B4-BE49-F238E27FC236}">
                <a16:creationId xmlns:a16="http://schemas.microsoft.com/office/drawing/2014/main" id="{D0F5C87D-6E13-5A54-C166-23CCD66D764B}"/>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F8667A-E610-86E6-2648-861E47093DC0}"/>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5" name="TextBox 14">
                <a:extLst>
                  <a:ext uri="{FF2B5EF4-FFF2-40B4-BE49-F238E27FC236}">
                    <a16:creationId xmlns:a16="http://schemas.microsoft.com/office/drawing/2014/main" id="{78F8667A-E610-86E6-2648-861E47093DC0}"/>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3"/>
                <a:stretch>
                  <a:fillRect/>
                </a:stretch>
              </a:blipFill>
            </p:spPr>
            <p:txBody>
              <a:bodyPr/>
              <a:lstStyle/>
              <a:p>
                <a:r>
                  <a:rPr lang="en-US">
                    <a:noFill/>
                  </a:rPr>
                  <a:t> </a:t>
                </a:r>
              </a:p>
            </p:txBody>
          </p:sp>
        </mc:Fallback>
      </mc:AlternateContent>
      <p:sp>
        <p:nvSpPr>
          <p:cNvPr id="16" name="Curved Right Arrow 15">
            <a:extLst>
              <a:ext uri="{FF2B5EF4-FFF2-40B4-BE49-F238E27FC236}">
                <a16:creationId xmlns:a16="http://schemas.microsoft.com/office/drawing/2014/main" id="{AED12B00-FAFB-5500-5CD5-3B3B8051556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DB75C2-DB3C-1C10-7C52-64561D193C17}"/>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7" name="TextBox 16">
                <a:extLst>
                  <a:ext uri="{FF2B5EF4-FFF2-40B4-BE49-F238E27FC236}">
                    <a16:creationId xmlns:a16="http://schemas.microsoft.com/office/drawing/2014/main" id="{DDDB75C2-DB3C-1C10-7C52-64561D193C17}"/>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4"/>
                <a:stretch>
                  <a:fillRect/>
                </a:stretch>
              </a:blipFill>
            </p:spPr>
            <p:txBody>
              <a:bodyPr/>
              <a:lstStyle/>
              <a:p>
                <a:r>
                  <a:rPr lang="en-US">
                    <a:noFill/>
                  </a:rPr>
                  <a:t> </a:t>
                </a:r>
              </a:p>
            </p:txBody>
          </p:sp>
        </mc:Fallback>
      </mc:AlternateContent>
      <p:sp>
        <p:nvSpPr>
          <p:cNvPr id="18" name="Curved Right Arrow 17">
            <a:extLst>
              <a:ext uri="{FF2B5EF4-FFF2-40B4-BE49-F238E27FC236}">
                <a16:creationId xmlns:a16="http://schemas.microsoft.com/office/drawing/2014/main" id="{E352DD76-AFD4-216C-5631-145A0E57BDE2}"/>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F02F03-63F8-89A3-7EC3-38799732A9BB}"/>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9" name="TextBox 18">
                <a:extLst>
                  <a:ext uri="{FF2B5EF4-FFF2-40B4-BE49-F238E27FC236}">
                    <a16:creationId xmlns:a16="http://schemas.microsoft.com/office/drawing/2014/main" id="{0EF02F03-63F8-89A3-7EC3-38799732A9BB}"/>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907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4015999532"/>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xmlns:a14="http://schemas.microsoft.com/office/drawing/2010/main">
        <mc:Choice Requires="a14">
          <p:sp>
            <p:nvSpPr>
              <p:cNvPr id="3" name="Right Arrow 2">
                <a:extLst>
                  <a:ext uri="{FF2B5EF4-FFF2-40B4-BE49-F238E27FC236}">
                    <a16:creationId xmlns:a16="http://schemas.microsoft.com/office/drawing/2014/main" id="{8F514DFB-3365-C9A4-34CD-3D4567980D60}"/>
                  </a:ext>
                </a:extLst>
              </p:cNvPr>
              <p:cNvSpPr/>
              <p:nvPr/>
            </p:nvSpPr>
            <p:spPr>
              <a:xfrm>
                <a:off x="9287611"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xmlns="">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9287611" y="2554357"/>
                <a:ext cx="1321903" cy="695739"/>
              </a:xfrm>
              <a:prstGeom prst="rightArrow">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Left Arrow 4">
                <a:extLst>
                  <a:ext uri="{FF2B5EF4-FFF2-40B4-BE49-F238E27FC236}">
                    <a16:creationId xmlns:a16="http://schemas.microsoft.com/office/drawing/2014/main" id="{12B3E589-8029-B4E8-3E4A-FC42FC4F0E0A}"/>
                  </a:ext>
                </a:extLst>
              </p:cNvPr>
              <p:cNvSpPr/>
              <p:nvPr/>
            </p:nvSpPr>
            <p:spPr>
              <a:xfrm>
                <a:off x="8929801"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xmlns="">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929801" y="4025348"/>
                <a:ext cx="2126974" cy="695739"/>
              </a:xfrm>
              <a:prstGeom prst="leftArrow">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7E4693-30A9-045F-E464-6BE8FA042391}"/>
                  </a:ext>
                </a:extLst>
              </p:cNvPr>
              <p:cNvSpPr txBox="1"/>
              <p:nvPr/>
            </p:nvSpPr>
            <p:spPr>
              <a:xfrm>
                <a:off x="2539291" y="1290344"/>
                <a:ext cx="3419086" cy="461665"/>
              </a:xfrm>
              <a:prstGeom prst="rect">
                <a:avLst/>
              </a:prstGeom>
              <a:solidFill>
                <a:schemeClr val="bg2"/>
              </a:solidFill>
            </p:spPr>
            <p:txBody>
              <a:bodyPr wrap="square" rtlCol="0">
                <a:spAutoFit/>
              </a:bodyPr>
              <a:lstStyle/>
              <a:p>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xmlns="">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39291" y="1290344"/>
                <a:ext cx="3419086" cy="461665"/>
              </a:xfrm>
              <a:prstGeom prst="rect">
                <a:avLst/>
              </a:prstGeom>
              <a:blipFill>
                <a:blip r:embed="rId4"/>
                <a:stretch>
                  <a:fillRect l="-743" b="-216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a:t>
            </a:r>
            <a:r>
              <a:rPr lang="en-NL" sz="2400" dirty="0">
                <a:solidFill>
                  <a:schemeClr val="accent1"/>
                </a:solidFill>
              </a:rPr>
              <a:t>multiplications</a:t>
            </a:r>
            <a:r>
              <a:rPr lang="en-NL" sz="2400" dirty="0"/>
              <a:t> into </a:t>
            </a:r>
            <a:r>
              <a:rPr lang="en-NL" sz="2400" dirty="0">
                <a:solidFill>
                  <a:schemeClr val="accent6"/>
                </a:solidFill>
              </a:rPr>
              <a:t>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42B19-CA75-CBB1-A826-A882F886EBAC}"/>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5"/>
                <a:stretch>
                  <a:fillRect/>
                </a:stretch>
              </a:blipFill>
            </p:spPr>
            <p:txBody>
              <a:bodyPr/>
              <a:lstStyle/>
              <a:p>
                <a:r>
                  <a:rPr lang="en-US">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9E7C26-9F63-CE06-A84F-5EC0B76C8CED}"/>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6"/>
                <a:stretch>
                  <a:fillRect/>
                </a:stretch>
              </a:blipFill>
            </p:spPr>
            <p:txBody>
              <a:bodyPr/>
              <a:lstStyle/>
              <a:p>
                <a:r>
                  <a:rPr lang="en-US">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D78D22D-E31A-DAC6-7163-061292A6E75A}"/>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5AB6A16-0D96-FB4A-A45D-0F9B7173010F}"/>
                  </a:ext>
                </a:extLst>
              </p:cNvPr>
              <p:cNvSpPr txBox="1"/>
              <p:nvPr/>
            </p:nvSpPr>
            <p:spPr>
              <a:xfrm>
                <a:off x="1018867" y="3422486"/>
                <a:ext cx="56919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accent1"/>
                          </a:solidFill>
                          <a:latin typeface="Cambria Math" panose="02040503050406030204" pitchFamily="18" charset="0"/>
                        </a:rPr>
                        <m:t>512 × 8</m:t>
                      </m:r>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9</m:t>
                          </m:r>
                        </m:sup>
                      </m:sSup>
                      <m:r>
                        <a:rPr lang="nl-NL" sz="2400" b="0" i="1" smtClean="0">
                          <a:latin typeface="Cambria Math" panose="02040503050406030204" pitchFamily="18" charset="0"/>
                        </a:rPr>
                        <m:t> × </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solidFill>
                                <a:schemeClr val="accent6"/>
                              </a:solidFill>
                              <a:latin typeface="Cambria Math" panose="02040503050406030204" pitchFamily="18" charset="0"/>
                            </a:rPr>
                            <m:t>9+3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12</m:t>
                          </m:r>
                        </m:sup>
                      </m:sSup>
                      <m:r>
                        <a:rPr lang="nl-NL" sz="2400" b="0" i="1" smtClean="0">
                          <a:latin typeface="Cambria Math" panose="02040503050406030204" pitchFamily="18" charset="0"/>
                        </a:rPr>
                        <m:t>=4096</m:t>
                      </m:r>
                    </m:oMath>
                  </m:oMathPara>
                </a14:m>
                <a:endParaRPr lang="en-NL" sz="2400" dirty="0"/>
              </a:p>
            </p:txBody>
          </p:sp>
        </mc:Choice>
        <mc:Fallback xmlns="">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1018867" y="3422486"/>
                <a:ext cx="5691930" cy="461665"/>
              </a:xfrm>
              <a:prstGeom prst="rect">
                <a:avLst/>
              </a:prstGeom>
              <a:blipFill>
                <a:blip r:embed="rId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112015-35DA-E832-734C-0425CBD4E24D}"/>
                  </a:ext>
                </a:extLst>
              </p:cNvPr>
              <p:cNvSpPr txBox="1"/>
              <p:nvPr/>
            </p:nvSpPr>
            <p:spPr>
              <a:xfrm>
                <a:off x="-266585" y="4347281"/>
                <a:ext cx="727391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solidFill>
                                    <a:schemeClr val="accent1"/>
                                  </a:solidFill>
                                  <a:latin typeface="Cambria Math" panose="02040503050406030204" pitchFamily="18" charset="0"/>
                                </a:rPr>
                                <m:t>512 × 8</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512</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e>
                      </m:func>
                      <m:r>
                        <a:rPr lang="nl-NL" sz="2400" i="1">
                          <a:latin typeface="Cambria Math" panose="02040503050406030204" pitchFamily="18" charset="0"/>
                        </a:rPr>
                        <m:t>=</m:t>
                      </m:r>
                      <m:r>
                        <a:rPr lang="nl-NL" sz="2400" i="1" smtClean="0">
                          <a:solidFill>
                            <a:schemeClr val="accent6"/>
                          </a:solidFill>
                          <a:latin typeface="Cambria Math" panose="02040503050406030204" pitchFamily="18" charset="0"/>
                        </a:rPr>
                        <m:t>9+3</m:t>
                      </m:r>
                    </m:oMath>
                  </m:oMathPara>
                </a14:m>
                <a:endParaRPr lang="nl-NL" sz="2400" i="1" dirty="0">
                  <a:latin typeface="Cambria Math" panose="02040503050406030204" pitchFamily="18" charset="0"/>
                </a:endParaRPr>
              </a:p>
              <a:p>
                <a:r>
                  <a:rPr lang="nl-NL" sz="2400" dirty="0"/>
                  <a:t>					</a:t>
                </a:r>
                <a14:m>
                  <m:oMath xmlns:m="http://schemas.openxmlformats.org/officeDocument/2006/math">
                    <m:r>
                      <a:rPr lang="nl-NL" sz="2400" i="1">
                        <a:latin typeface="Cambria Math" panose="02040503050406030204" pitchFamily="18" charset="0"/>
                      </a:rPr>
                      <m:t>=12=</m:t>
                    </m:r>
                    <m:r>
                      <m:rPr>
                        <m:sty m:val="p"/>
                      </m:rPr>
                      <a:rPr lang="nl-NL" sz="2400">
                        <a:latin typeface="Cambria Math" panose="02040503050406030204" pitchFamily="18" charset="0"/>
                      </a:rPr>
                      <m:t>log</m:t>
                    </m:r>
                    <m:r>
                      <a:rPr lang="nl-NL" sz="2400" i="1">
                        <a:latin typeface="Cambria Math" panose="02040503050406030204" pitchFamily="18" charset="0"/>
                      </a:rPr>
                      <m:t>⁡(4096)</m:t>
                    </m:r>
                  </m:oMath>
                </a14:m>
                <a:endParaRPr lang="en-NL" sz="2400" dirty="0"/>
              </a:p>
            </p:txBody>
          </p:sp>
        </mc:Choice>
        <mc:Fallback xmlns="">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266585" y="4347281"/>
                <a:ext cx="7273918" cy="830997"/>
              </a:xfrm>
              <a:prstGeom prst="rect">
                <a:avLst/>
              </a:prstGeom>
              <a:blipFill>
                <a:blip r:embed="rId9"/>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9DFCE03-53B0-36B0-B108-097CC5508642}"/>
                  </a:ext>
                </a:extLst>
              </p:cNvPr>
              <p:cNvSpPr txBox="1"/>
              <p:nvPr/>
            </p:nvSpPr>
            <p:spPr>
              <a:xfrm>
                <a:off x="2464822" y="3859480"/>
                <a:ext cx="2398124" cy="46820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 2</m:t>
                          </m:r>
                        </m:e>
                        <m:sup>
                          <m:r>
                            <a:rPr lang="nl-NL" sz="2400" b="0" i="1" smtClean="0">
                              <a:solidFill>
                                <a:schemeClr val="tx1"/>
                              </a:solidFill>
                              <a:latin typeface="Cambria Math" panose="02040503050406030204" pitchFamily="18" charset="0"/>
                            </a:rPr>
                            <m:t>𝑏</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r>
                            <a:rPr lang="nl-NL" sz="2400" b="0" i="1" smtClean="0">
                              <a:solidFill>
                                <a:schemeClr val="tx1"/>
                              </a:solidFill>
                              <a:latin typeface="Cambria Math" panose="02040503050406030204" pitchFamily="18" charset="0"/>
                            </a:rPr>
                            <m:t>+</m:t>
                          </m:r>
                          <m:r>
                            <a:rPr lang="nl-NL" sz="2400" b="0" i="1" smtClean="0">
                              <a:solidFill>
                                <a:schemeClr val="tx1"/>
                              </a:solidFill>
                              <a:latin typeface="Cambria Math" panose="02040503050406030204" pitchFamily="18" charset="0"/>
                            </a:rPr>
                            <m:t>𝑏</m:t>
                          </m:r>
                        </m:sup>
                      </m:sSup>
                    </m:oMath>
                  </m:oMathPara>
                </a14:m>
                <a:endParaRPr lang="en-NL" sz="2400" dirty="0">
                  <a:solidFill>
                    <a:schemeClr val="tx1"/>
                  </a:solidFill>
                </a:endParaRPr>
              </a:p>
            </p:txBody>
          </p:sp>
        </mc:Choice>
        <mc:Fallback xmlns="">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2464822" y="3859480"/>
                <a:ext cx="2398124" cy="46820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868FA6-26FE-0C19-CC5A-3C593FE6ACC4}"/>
                  </a:ext>
                </a:extLst>
              </p:cNvPr>
              <p:cNvSpPr txBox="1"/>
              <p:nvPr/>
            </p:nvSpPr>
            <p:spPr>
              <a:xfrm>
                <a:off x="1279889" y="1831320"/>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𝑎</m:t>
                      </m:r>
                    </m:oMath>
                  </m:oMathPara>
                </a14:m>
                <a:endParaRPr lang="nl-NL" sz="2400" b="0" dirty="0"/>
              </a:p>
            </p:txBody>
          </p:sp>
        </mc:Choice>
        <mc:Fallback xmlns="">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79889" y="1831320"/>
                <a:ext cx="4741433"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C244546-2A57-387A-BA54-E731AF21EAA6}"/>
                  </a:ext>
                </a:extLst>
              </p:cNvPr>
              <p:cNvSpPr txBox="1"/>
              <p:nvPr/>
            </p:nvSpPr>
            <p:spPr>
              <a:xfrm>
                <a:off x="1758243" y="5140659"/>
                <a:ext cx="3866702"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r>
                                <a:rPr lang="nl-NL" sz="2400" b="0" i="1" smtClean="0">
                                  <a:latin typeface="Cambria Math" panose="02040503050406030204" pitchFamily="18" charset="0"/>
                                </a:rPr>
                                <m:t>×</m:t>
                              </m:r>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oMath>
                  </m:oMathPara>
                </a14:m>
                <a:endParaRPr lang="nl-NL" sz="2400" b="0" dirty="0"/>
              </a:p>
            </p:txBody>
          </p:sp>
        </mc:Choice>
        <mc:Fallback xmlns="">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1758243" y="5140659"/>
                <a:ext cx="3866702" cy="461665"/>
              </a:xfrm>
              <a:prstGeom prst="rect">
                <a:avLst/>
              </a:prstGeom>
              <a:blipFill>
                <a:blip r:embed="rId1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A608DFD-5B8D-6DAF-41D3-54A423FA8395}"/>
                  </a:ext>
                </a:extLst>
              </p:cNvPr>
              <p:cNvSpPr txBox="1"/>
              <p:nvPr/>
            </p:nvSpPr>
            <p:spPr>
              <a:xfrm>
                <a:off x="892996" y="5667738"/>
                <a:ext cx="5440541" cy="1190262"/>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𝑑</m:t>
                                  </m:r>
                                </m:den>
                              </m:f>
                            </m:e>
                          </m:d>
                        </m:e>
                      </m:func>
                      <m:r>
                        <a:rPr lang="nl-NL" sz="2400" b="0" i="1" smtClean="0">
                          <a:latin typeface="Cambria Math" panose="02040503050406030204" pitchFamily="18" charset="0"/>
                        </a:rPr>
                        <m:t>=</m:t>
                      </m:r>
                      <m:limLow>
                        <m:limLowPr>
                          <m:ctrlPr>
                            <a:rPr lang="nl-NL" sz="2400" b="0" i="1" smtClean="0">
                              <a:latin typeface="Cambria Math" panose="02040503050406030204" pitchFamily="18" charset="0"/>
                            </a:rPr>
                          </m:ctrlPr>
                        </m:limLowPr>
                        <m:e>
                          <m:groupChr>
                            <m:groupChrPr>
                              <m:chr m:val="⏟"/>
                              <m:ctrlPr>
                                <a:rPr lang="nl-NL" sz="2400" b="0" i="1" smtClean="0">
                                  <a:latin typeface="Cambria Math" panose="02040503050406030204" pitchFamily="18" charset="0"/>
                                </a:rPr>
                              </m:ctrlPr>
                            </m:groupChrPr>
                            <m:e>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⁡(1)</m:t>
                              </m:r>
                            </m:e>
                          </m:groupChr>
                        </m:e>
                        <m:lim>
                          <m:eqArr>
                            <m:eqArrPr>
                              <m:ctrlPr>
                                <a:rPr lang="nl-NL" sz="2400" b="0" i="1" smtClean="0">
                                  <a:latin typeface="Cambria Math" panose="02040503050406030204" pitchFamily="18" charset="0"/>
                                </a:rPr>
                              </m:ctrlPr>
                            </m:eqArrPr>
                            <m:e/>
                            <m:e>
                              <m:r>
                                <a:rPr lang="nl-NL" sz="2400" b="0" i="1" smtClean="0">
                                  <a:latin typeface="Cambria Math" panose="02040503050406030204" pitchFamily="18" charset="0"/>
                                </a:rPr>
                                <m:t>=0</m:t>
                              </m:r>
                            </m:e>
                          </m:eqArr>
                        </m:lim>
                      </m:limLow>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𝑑</m:t>
                      </m:r>
                      <m:r>
                        <a:rPr lang="nl-NL" sz="2400" b="0" i="1" smtClean="0">
                          <a:latin typeface="Cambria Math" panose="02040503050406030204" pitchFamily="18" charset="0"/>
                        </a:rPr>
                        <m:t>)</m:t>
                      </m:r>
                    </m:oMath>
                  </m:oMathPara>
                </a14:m>
                <a:endParaRPr lang="nl-NL" sz="2400" b="0" dirty="0"/>
              </a:p>
            </p:txBody>
          </p:sp>
        </mc:Choice>
        <mc:Fallback xmlns="">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892996" y="5667738"/>
                <a:ext cx="5440541" cy="1190262"/>
              </a:xfrm>
              <a:prstGeom prst="rect">
                <a:avLst/>
              </a:prstGeom>
              <a:blipFill>
                <a:blip r:embed="rId13"/>
                <a:stretch>
                  <a:fillRect b="-3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780715"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m:t>
                      </m:r>
                      <m:r>
                        <a:rPr lang="en-US" b="0" i="1" dirty="0" smtClean="0">
                          <a:latin typeface="Cambria Math" panose="02040503050406030204" pitchFamily="18" charset="0"/>
                        </a:rPr>
                        <m:t>8</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780715" y="1789044"/>
                <a:ext cx="2365512" cy="695739"/>
              </a:xfrm>
              <a:prstGeom prst="rightArrow">
                <a:avLst/>
              </a:prstGeom>
              <a:blipFill>
                <a:blip r:embed="rId1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9763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animBg="1"/>
      <p:bldP spid="5" grpId="0" animBg="1"/>
      <p:bldP spid="10" grpId="0"/>
      <p:bldP spid="33" grpId="0"/>
      <p:bldP spid="34" grpId="0"/>
      <p:bldP spid="35" grpId="0" animBg="1"/>
      <p:bldP spid="36" grpId="0"/>
      <p:bldP spid="37" grpId="0" animBg="1"/>
      <p:bldP spid="38"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6" y="671194"/>
            <a:ext cx="6628495" cy="4971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41" y="790615"/>
            <a:ext cx="6310043" cy="4732532"/>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a:extLst>
              <a:ext uri="{FF2B5EF4-FFF2-40B4-BE49-F238E27FC236}">
                <a16:creationId xmlns:a16="http://schemas.microsoft.com/office/drawing/2014/main" id="{EAE6CBBF-CFA7-567B-150D-EDE59B121F7F}"/>
              </a:ext>
            </a:extLst>
          </p:cNvPr>
          <p:cNvSpPr/>
          <p:nvPr/>
        </p:nvSpPr>
        <p:spPr>
          <a:xfrm>
            <a:off x="6045702"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2427858"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2457675" y="106708"/>
            <a:ext cx="6553568" cy="1325563"/>
          </a:xfrm>
        </p:spPr>
        <p:txBody>
          <a:bodyPr/>
          <a:lstStyle/>
          <a:p>
            <a:r>
              <a:rPr lang="en-NL" dirty="0"/>
              <a:t>Exponentials  &amp;  Logarithms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EBFCE3-748C-6A54-6769-EDDA10465759}"/>
                  </a:ext>
                </a:extLst>
              </p:cNvPr>
              <p:cNvSpPr txBox="1"/>
              <p:nvPr/>
            </p:nvSpPr>
            <p:spPr>
              <a:xfrm>
                <a:off x="2473012" y="5411734"/>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0</m:t>
                          </m:r>
                        </m:sup>
                      </m:sSup>
                      <m:r>
                        <a:rPr lang="nl-NL" sz="2400" b="0" i="1" smtClean="0">
                          <a:latin typeface="Cambria Math" panose="02040503050406030204" pitchFamily="18" charset="0"/>
                        </a:rPr>
                        <m:t>=1</m:t>
                      </m:r>
                    </m:oMath>
                  </m:oMathPara>
                </a14:m>
                <a:endParaRPr lang="nl-NL" sz="2400" b="0" dirty="0"/>
              </a:p>
            </p:txBody>
          </p:sp>
        </mc:Choice>
        <mc:Fallback xmlns="">
          <p:sp>
            <p:nvSpPr>
              <p:cNvPr id="10" name="TextBox 9">
                <a:extLst>
                  <a:ext uri="{FF2B5EF4-FFF2-40B4-BE49-F238E27FC236}">
                    <a16:creationId xmlns:a16="http://schemas.microsoft.com/office/drawing/2014/main" id="{87EBFCE3-748C-6A54-6769-EDDA10465759}"/>
                  </a:ext>
                </a:extLst>
              </p:cNvPr>
              <p:cNvSpPr txBox="1">
                <a:spLocks noRot="1" noChangeAspect="1" noMove="1" noResize="1" noEditPoints="1" noAdjustHandles="1" noChangeArrowheads="1" noChangeShapeType="1" noTextEdit="1"/>
              </p:cNvSpPr>
              <p:nvPr/>
            </p:nvSpPr>
            <p:spPr>
              <a:xfrm>
                <a:off x="2473012" y="5411734"/>
                <a:ext cx="181358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E650DA-2901-D00A-8A1D-199CF6C61656}"/>
                  </a:ext>
                </a:extLst>
              </p:cNvPr>
              <p:cNvSpPr txBox="1"/>
              <p:nvPr/>
            </p:nvSpPr>
            <p:spPr>
              <a:xfrm>
                <a:off x="304211" y="5788914"/>
                <a:ext cx="1813580" cy="78380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m:t>
                          </m:r>
                          <m:r>
                            <a:rPr lang="nl-NL" sz="2400" b="0" i="1" smtClean="0">
                              <a:latin typeface="Cambria Math" panose="02040503050406030204" pitchFamily="18" charset="0"/>
                            </a:rPr>
                            <m:t>𝑎</m:t>
                          </m:r>
                        </m:sup>
                      </m:sSup>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den>
                      </m:f>
                    </m:oMath>
                  </m:oMathPara>
                </a14:m>
                <a:endParaRPr lang="nl-NL" sz="2400" dirty="0"/>
              </a:p>
            </p:txBody>
          </p:sp>
        </mc:Choice>
        <mc:Fallback xmlns="">
          <p:sp>
            <p:nvSpPr>
              <p:cNvPr id="13" name="TextBox 12">
                <a:extLst>
                  <a:ext uri="{FF2B5EF4-FFF2-40B4-BE49-F238E27FC236}">
                    <a16:creationId xmlns:a16="http://schemas.microsoft.com/office/drawing/2014/main" id="{F3E650DA-2901-D00A-8A1D-199CF6C61656}"/>
                  </a:ext>
                </a:extLst>
              </p:cNvPr>
              <p:cNvSpPr txBox="1">
                <a:spLocks noRot="1" noChangeAspect="1" noMove="1" noResize="1" noEditPoints="1" noAdjustHandles="1" noChangeArrowheads="1" noChangeShapeType="1" noTextEdit="1"/>
              </p:cNvSpPr>
              <p:nvPr/>
            </p:nvSpPr>
            <p:spPr>
              <a:xfrm>
                <a:off x="304211" y="5788914"/>
                <a:ext cx="1813580" cy="78380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9AAF08-F25B-0522-2C1D-732F8D47E56D}"/>
                  </a:ext>
                </a:extLst>
              </p:cNvPr>
              <p:cNvSpPr txBox="1"/>
              <p:nvPr/>
            </p:nvSpPr>
            <p:spPr>
              <a:xfrm>
                <a:off x="2473012" y="584936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=2</m:t>
                      </m:r>
                    </m:oMath>
                  </m:oMathPara>
                </a14:m>
                <a:endParaRPr lang="nl-NL" sz="2400" b="0" dirty="0"/>
              </a:p>
            </p:txBody>
          </p:sp>
        </mc:Choice>
        <mc:Fallback xmlns="">
          <p:sp>
            <p:nvSpPr>
              <p:cNvPr id="14" name="TextBox 13">
                <a:extLst>
                  <a:ext uri="{FF2B5EF4-FFF2-40B4-BE49-F238E27FC236}">
                    <a16:creationId xmlns:a16="http://schemas.microsoft.com/office/drawing/2014/main" id="{A89AAF08-F25B-0522-2C1D-732F8D47E56D}"/>
                  </a:ext>
                </a:extLst>
              </p:cNvPr>
              <p:cNvSpPr txBox="1">
                <a:spLocks noRot="1" noChangeAspect="1" noMove="1" noResize="1" noEditPoints="1" noAdjustHandles="1" noChangeArrowheads="1" noChangeShapeType="1" noTextEdit="1"/>
              </p:cNvSpPr>
              <p:nvPr/>
            </p:nvSpPr>
            <p:spPr>
              <a:xfrm>
                <a:off x="2473012" y="5849360"/>
                <a:ext cx="181358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0EEE70-EFFA-4DFC-A8C7-18F5528E490D}"/>
                  </a:ext>
                </a:extLst>
              </p:cNvPr>
              <p:cNvSpPr txBox="1"/>
              <p:nvPr/>
            </p:nvSpPr>
            <p:spPr>
              <a:xfrm>
                <a:off x="4469109" y="420307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r>
                        <a:rPr lang="nl-NL" sz="2400" b="0" i="1" smtClean="0">
                          <a:latin typeface="Cambria Math" panose="02040503050406030204" pitchFamily="18" charset="0"/>
                        </a:rPr>
                        <m:t>𝑎</m:t>
                      </m:r>
                    </m:oMath>
                  </m:oMathPara>
                </a14:m>
                <a:endParaRPr lang="nl-NL" sz="2400" dirty="0"/>
              </a:p>
            </p:txBody>
          </p:sp>
        </mc:Choice>
        <mc:Fallback xmlns="">
          <p:sp>
            <p:nvSpPr>
              <p:cNvPr id="15" name="TextBox 14">
                <a:extLst>
                  <a:ext uri="{FF2B5EF4-FFF2-40B4-BE49-F238E27FC236}">
                    <a16:creationId xmlns:a16="http://schemas.microsoft.com/office/drawing/2014/main" id="{D20EEE70-EFFA-4DFC-A8C7-18F5528E490D}"/>
                  </a:ext>
                </a:extLst>
              </p:cNvPr>
              <p:cNvSpPr txBox="1">
                <a:spLocks noRot="1" noChangeAspect="1" noMove="1" noResize="1" noEditPoints="1" noAdjustHandles="1" noChangeArrowheads="1" noChangeShapeType="1" noTextEdit="1"/>
              </p:cNvSpPr>
              <p:nvPr/>
            </p:nvSpPr>
            <p:spPr>
              <a:xfrm>
                <a:off x="4469109" y="4203070"/>
                <a:ext cx="1813580" cy="461665"/>
              </a:xfrm>
              <a:prstGeom prst="rect">
                <a:avLst/>
              </a:prstGeom>
              <a:blipFill>
                <a:blip r:embed="rId7"/>
                <a:stretch>
                  <a:fillRect l="-694"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6AD69A-708F-3A1D-3B64-0F48D50676DA}"/>
                  </a:ext>
                </a:extLst>
              </p:cNvPr>
              <p:cNvSpPr txBox="1"/>
              <p:nvPr/>
            </p:nvSpPr>
            <p:spPr>
              <a:xfrm>
                <a:off x="9251110" y="5642567"/>
                <a:ext cx="2636679" cy="848437"/>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oMath>
                  </m:oMathPara>
                </a14:m>
                <a:endParaRPr lang="nl-NL" sz="2400" dirty="0"/>
              </a:p>
            </p:txBody>
          </p:sp>
        </mc:Choice>
        <mc:Fallback xmlns="">
          <p:sp>
            <p:nvSpPr>
              <p:cNvPr id="16" name="TextBox 15">
                <a:extLst>
                  <a:ext uri="{FF2B5EF4-FFF2-40B4-BE49-F238E27FC236}">
                    <a16:creationId xmlns:a16="http://schemas.microsoft.com/office/drawing/2014/main" id="{446AD69A-708F-3A1D-3B64-0F48D50676DA}"/>
                  </a:ext>
                </a:extLst>
              </p:cNvPr>
              <p:cNvSpPr txBox="1">
                <a:spLocks noRot="1" noChangeAspect="1" noMove="1" noResize="1" noEditPoints="1" noAdjustHandles="1" noChangeArrowheads="1" noChangeShapeType="1" noTextEdit="1"/>
              </p:cNvSpPr>
              <p:nvPr/>
            </p:nvSpPr>
            <p:spPr>
              <a:xfrm>
                <a:off x="9251110" y="5642567"/>
                <a:ext cx="2636679" cy="848437"/>
              </a:xfrm>
              <a:prstGeom prst="rect">
                <a:avLst/>
              </a:prstGeom>
              <a:blipFill>
                <a:blip r:embed="rId8"/>
                <a:stretch>
                  <a:fillRect l="-478"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9B9262-5163-31F6-181D-672AB324E80C}"/>
                  </a:ext>
                </a:extLst>
              </p:cNvPr>
              <p:cNvSpPr txBox="1"/>
              <p:nvPr/>
            </p:nvSpPr>
            <p:spPr>
              <a:xfrm>
                <a:off x="6617265" y="5387695"/>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e>
                          </m:d>
                        </m:e>
                      </m:func>
                      <m:r>
                        <a:rPr lang="nl-NL" sz="2400" b="0" i="1" smtClean="0">
                          <a:latin typeface="Cambria Math" panose="02040503050406030204" pitchFamily="18" charset="0"/>
                        </a:rPr>
                        <m:t>=0</m:t>
                      </m:r>
                    </m:oMath>
                  </m:oMathPara>
                </a14:m>
                <a:endParaRPr lang="nl-NL" sz="2400" dirty="0"/>
              </a:p>
            </p:txBody>
          </p:sp>
        </mc:Choice>
        <mc:Fallback xmlns="">
          <p:sp>
            <p:nvSpPr>
              <p:cNvPr id="17" name="TextBox 16">
                <a:extLst>
                  <a:ext uri="{FF2B5EF4-FFF2-40B4-BE49-F238E27FC236}">
                    <a16:creationId xmlns:a16="http://schemas.microsoft.com/office/drawing/2014/main" id="{C39B9262-5163-31F6-181D-672AB324E80C}"/>
                  </a:ext>
                </a:extLst>
              </p:cNvPr>
              <p:cNvSpPr txBox="1">
                <a:spLocks noRot="1" noChangeAspect="1" noMove="1" noResize="1" noEditPoints="1" noAdjustHandles="1" noChangeArrowheads="1" noChangeShapeType="1" noTextEdit="1"/>
              </p:cNvSpPr>
              <p:nvPr/>
            </p:nvSpPr>
            <p:spPr>
              <a:xfrm>
                <a:off x="6617265" y="5387695"/>
                <a:ext cx="1813580" cy="461665"/>
              </a:xfrm>
              <a:prstGeom prst="rect">
                <a:avLst/>
              </a:prstGeom>
              <a:blipFill>
                <a:blip r:embed="rId9"/>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C0405B-E7C4-C1D0-0FB3-5D9D17594CE5}"/>
                  </a:ext>
                </a:extLst>
              </p:cNvPr>
              <p:cNvSpPr txBox="1"/>
              <p:nvPr/>
            </p:nvSpPr>
            <p:spPr>
              <a:xfrm>
                <a:off x="6617265" y="5826426"/>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nl-NL" sz="2400" dirty="0"/>
              </a:p>
            </p:txBody>
          </p:sp>
        </mc:Choice>
        <mc:Fallback xmlns="">
          <p:sp>
            <p:nvSpPr>
              <p:cNvPr id="18" name="TextBox 17">
                <a:extLst>
                  <a:ext uri="{FF2B5EF4-FFF2-40B4-BE49-F238E27FC236}">
                    <a16:creationId xmlns:a16="http://schemas.microsoft.com/office/drawing/2014/main" id="{74C0405B-E7C4-C1D0-0FB3-5D9D17594CE5}"/>
                  </a:ext>
                </a:extLst>
              </p:cNvPr>
              <p:cNvSpPr txBox="1">
                <a:spLocks noRot="1" noChangeAspect="1" noMove="1" noResize="1" noEditPoints="1" noAdjustHandles="1" noChangeArrowheads="1" noChangeShapeType="1" noTextEdit="1"/>
              </p:cNvSpPr>
              <p:nvPr/>
            </p:nvSpPr>
            <p:spPr>
              <a:xfrm>
                <a:off x="6617265" y="5826426"/>
                <a:ext cx="1813580" cy="461665"/>
              </a:xfrm>
              <a:prstGeom prst="rect">
                <a:avLst/>
              </a:prstGeom>
              <a:blipFill>
                <a:blip r:embed="rId10"/>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0B830A-F044-99AF-4613-C7B6050A379E}"/>
                  </a:ext>
                </a:extLst>
              </p:cNvPr>
              <p:cNvSpPr txBox="1"/>
              <p:nvPr/>
            </p:nvSpPr>
            <p:spPr>
              <a:xfrm>
                <a:off x="2552597" y="6250911"/>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=1/2</m:t>
                      </m:r>
                    </m:oMath>
                  </m:oMathPara>
                </a14:m>
                <a:endParaRPr lang="nl-NL" sz="2400" b="0" dirty="0"/>
              </a:p>
            </p:txBody>
          </p:sp>
        </mc:Choice>
        <mc:Fallback xmlns="">
          <p:sp>
            <p:nvSpPr>
              <p:cNvPr id="23" name="TextBox 22">
                <a:extLst>
                  <a:ext uri="{FF2B5EF4-FFF2-40B4-BE49-F238E27FC236}">
                    <a16:creationId xmlns:a16="http://schemas.microsoft.com/office/drawing/2014/main" id="{470B830A-F044-99AF-4613-C7B6050A379E}"/>
                  </a:ext>
                </a:extLst>
              </p:cNvPr>
              <p:cNvSpPr txBox="1">
                <a:spLocks noRot="1" noChangeAspect="1" noMove="1" noResize="1" noEditPoints="1" noAdjustHandles="1" noChangeArrowheads="1" noChangeShapeType="1" noTextEdit="1"/>
              </p:cNvSpPr>
              <p:nvPr/>
            </p:nvSpPr>
            <p:spPr>
              <a:xfrm>
                <a:off x="2552597" y="6250911"/>
                <a:ext cx="1813580"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7EF1A0-1ED6-511B-56D6-550752D7EB81}"/>
                  </a:ext>
                </a:extLst>
              </p:cNvPr>
              <p:cNvSpPr txBox="1"/>
              <p:nvPr/>
            </p:nvSpPr>
            <p:spPr>
              <a:xfrm>
                <a:off x="6392762" y="6250911"/>
                <a:ext cx="221911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1/2</m:t>
                              </m:r>
                            </m:e>
                          </m:d>
                        </m:e>
                      </m:func>
                      <m:r>
                        <a:rPr lang="nl-NL" sz="2400" b="0" i="1" smtClean="0">
                          <a:latin typeface="Cambria Math" panose="02040503050406030204" pitchFamily="18" charset="0"/>
                        </a:rPr>
                        <m:t>=−1</m:t>
                      </m:r>
                    </m:oMath>
                  </m:oMathPara>
                </a14:m>
                <a:endParaRPr lang="nl-NL" sz="2400" dirty="0"/>
              </a:p>
            </p:txBody>
          </p:sp>
        </mc:Choice>
        <mc:Fallback xmlns="">
          <p:sp>
            <p:nvSpPr>
              <p:cNvPr id="24" name="TextBox 23">
                <a:extLst>
                  <a:ext uri="{FF2B5EF4-FFF2-40B4-BE49-F238E27FC236}">
                    <a16:creationId xmlns:a16="http://schemas.microsoft.com/office/drawing/2014/main" id="{B27EF1A0-1ED6-511B-56D6-550752D7EB81}"/>
                  </a:ext>
                </a:extLst>
              </p:cNvPr>
              <p:cNvSpPr txBox="1">
                <a:spLocks noRot="1" noChangeAspect="1" noMove="1" noResize="1" noEditPoints="1" noAdjustHandles="1" noChangeArrowheads="1" noChangeShapeType="1" noTextEdit="1"/>
              </p:cNvSpPr>
              <p:nvPr/>
            </p:nvSpPr>
            <p:spPr>
              <a:xfrm>
                <a:off x="6392762" y="6250911"/>
                <a:ext cx="2219110" cy="461665"/>
              </a:xfrm>
              <a:prstGeom prst="rect">
                <a:avLst/>
              </a:prstGeom>
              <a:blipFill>
                <a:blip r:embed="rId12"/>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337259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3"/>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57" t="16821" r="24913" b="16125"/>
          <a:stretch/>
        </p:blipFill>
        <p:spPr bwMode="auto">
          <a:xfrm>
            <a:off x="8046720" y="1791619"/>
            <a:ext cx="1651084" cy="163681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95" t="17671" r="24728" b="16350"/>
          <a:stretch/>
        </p:blipFill>
        <p:spPr bwMode="auto">
          <a:xfrm>
            <a:off x="10040361" y="1897661"/>
            <a:ext cx="1811896" cy="183066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35" t="19939" r="24396" b="15282"/>
          <a:stretch/>
        </p:blipFill>
        <p:spPr bwMode="auto">
          <a:xfrm>
            <a:off x="9133354" y="348622"/>
            <a:ext cx="1653230" cy="1539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3941098"/>
                <a:ext cx="8679000" cy="2375587"/>
              </a:xfrm>
              <a:prstGeom prst="rect">
                <a:avLst/>
              </a:prstGeom>
              <a:noFill/>
            </p:spPr>
            <p:txBody>
              <a:bodyPr wrap="square" rtlCol="0">
                <a:spAutoFit/>
              </a:bodyPr>
              <a:lstStyle/>
              <a:p>
                <a:r>
                  <a:rPr lang="en-US" sz="2400" b="1" dirty="0"/>
                  <a:t>More complicated examples:</a:t>
                </a:r>
              </a:p>
              <a:p>
                <a:pPr marL="285750" indent="-285750">
                  <a:buFont typeface="Arial" panose="020B0604020202020204" pitchFamily="34" charset="0"/>
                  <a:buChar char="•"/>
                </a:pPr>
                <a:r>
                  <a:rPr lang="en-US" sz="2400" dirty="0">
                    <a:hlinkClick r:id="rId7"/>
                  </a:rPr>
                  <a:t>Binomial distribution</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e>
                        </m:d>
                        <m:r>
                          <a:rPr lang="en-US" sz="2400" b="0" i="1" smtClean="0">
                            <a:latin typeface="Cambria Math" panose="02040503050406030204" pitchFamily="18" charset="0"/>
                          </a:rPr>
                          <m:t>, …,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d>
                  </m:oMath>
                </a14:m>
                <a:r>
                  <a:rPr lang="en-US" sz="2400" b="0" dirty="0"/>
                  <a:t> where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𝑘</m:t>
                            </m:r>
                          </m:den>
                        </m:f>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a14:m>
                <a:r>
                  <a:rPr lang="en-US" sz="2400" dirty="0"/>
                  <a:t> is the probability to obtain exactly </a:t>
                </a:r>
                <a14:m>
                  <m:oMath xmlns:m="http://schemas.openxmlformats.org/officeDocument/2006/math">
                    <m:r>
                      <a:rPr lang="en-US" sz="2400" i="1" smtClean="0">
                        <a:latin typeface="Cambria Math" panose="02040503050406030204" pitchFamily="18" charset="0"/>
                      </a:rPr>
                      <m:t>𝑘</m:t>
                    </m:r>
                  </m:oMath>
                </a14:m>
                <a:r>
                  <a:rPr lang="en-US" sz="2400" dirty="0"/>
                  <a:t> heads when </a:t>
                </a:r>
                <a14:m>
                  <m:oMath xmlns:m="http://schemas.openxmlformats.org/officeDocument/2006/math">
                    <m:r>
                      <a:rPr lang="en-US" sz="2400" i="1" smtClean="0">
                        <a:latin typeface="Cambria Math" panose="02040503050406030204" pitchFamily="18" charset="0"/>
                      </a:rPr>
                      <m:t>𝑛</m:t>
                    </m:r>
                  </m:oMath>
                </a14:m>
                <a:r>
                  <a:rPr lang="en-US" sz="2400" dirty="0"/>
                  <a:t> times flipping a coin with bias </a:t>
                </a:r>
                <a14:m>
                  <m:oMath xmlns:m="http://schemas.openxmlformats.org/officeDocument/2006/math">
                    <m:r>
                      <a:rPr lang="en-US" sz="2400" i="1" smtClean="0">
                        <a:latin typeface="Cambria Math" panose="02040503050406030204" pitchFamily="18" charset="0"/>
                      </a:rPr>
                      <m:t>𝑝</m:t>
                    </m:r>
                  </m:oMath>
                </a14:m>
                <a:r>
                  <a:rPr lang="en-US" sz="2400" dirty="0"/>
                  <a:t>. </a:t>
                </a:r>
              </a:p>
              <a:p>
                <a:pPr marL="285750" indent="-285750">
                  <a:buFont typeface="Arial" panose="020B0604020202020204" pitchFamily="34" charset="0"/>
                  <a:buChar char="•"/>
                </a:pPr>
                <a:r>
                  <a:rPr lang="en-US" sz="2400" dirty="0">
                    <a:hlinkClick r:id="rId8"/>
                  </a:rPr>
                  <a:t>Frequencies</a:t>
                </a:r>
                <a:r>
                  <a:rPr lang="en-US" sz="2400" dirty="0"/>
                  <a:t>: count the number of occurrences and divide by the total</a:t>
                </a:r>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3941098"/>
                <a:ext cx="8679000" cy="2375587"/>
              </a:xfrm>
              <a:prstGeom prst="rect">
                <a:avLst/>
              </a:prstGeom>
              <a:blipFill>
                <a:blip r:embed="rId9"/>
                <a:stretch>
                  <a:fillRect l="-1170" t="-2128" r="-292" b="-4787"/>
                </a:stretch>
              </a:blipFill>
            </p:spPr>
            <p:txBody>
              <a:bodyPr/>
              <a:lstStyle/>
              <a:p>
                <a:r>
                  <a:rPr lang="en-NL">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141" t="15707" r="25234" b="18125"/>
          <a:stretch/>
        </p:blipFill>
        <p:spPr bwMode="auto">
          <a:xfrm>
            <a:off x="10380104" y="3747173"/>
            <a:ext cx="1811896" cy="188801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418" t="14844" r="20111"/>
          <a:stretch/>
        </p:blipFill>
        <p:spPr bwMode="auto">
          <a:xfrm>
            <a:off x="8794262" y="4969763"/>
            <a:ext cx="2002348" cy="226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659" y="2537992"/>
            <a:ext cx="3045740" cy="2284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3"/>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4"/>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BAA5BA-3BA4-4C65-4321-0F280B0BEC25}"/>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38870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45058" name="Picture 2">
            <a:extLst>
              <a:ext uri="{FF2B5EF4-FFF2-40B4-BE49-F238E27FC236}">
                <a16:creationId xmlns:a16="http://schemas.microsoft.com/office/drawing/2014/main" id="{729547D4-169E-1A8B-E715-9DD3E453C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9"/>
          <a:stretch/>
        </p:blipFill>
        <p:spPr bwMode="auto">
          <a:xfrm>
            <a:off x="879987" y="4964657"/>
            <a:ext cx="7620000" cy="1622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1FC9653-7EAB-6CB5-991E-FA1E43A0E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85" t="18151" r="22289" b="15130"/>
          <a:stretch/>
        </p:blipFill>
        <p:spPr bwMode="auto">
          <a:xfrm>
            <a:off x="2526713" y="2652261"/>
            <a:ext cx="1917291" cy="18511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C8C3331-B995-971C-ADC5-87D0A8946D00}"/>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5FE37D-9A00-5305-4828-049031E2BE86}"/>
              </a:ext>
            </a:extLst>
          </p:cNvPr>
          <p:cNvPicPr>
            <a:picLocks noChangeAspect="1"/>
          </p:cNvPicPr>
          <p:nvPr/>
        </p:nvPicPr>
        <p:blipFill>
          <a:blip r:embed="rId4"/>
          <a:stretch>
            <a:fillRect/>
          </a:stretch>
        </p:blipFill>
        <p:spPr>
          <a:xfrm>
            <a:off x="4444004" y="1526258"/>
            <a:ext cx="3764754" cy="1486087"/>
          </a:xfrm>
          <a:prstGeom prst="rect">
            <a:avLst/>
          </a:prstGeom>
        </p:spPr>
      </p:pic>
      <p:pic>
        <p:nvPicPr>
          <p:cNvPr id="2" name="Picture 1">
            <a:extLst>
              <a:ext uri="{FF2B5EF4-FFF2-40B4-BE49-F238E27FC236}">
                <a16:creationId xmlns:a16="http://schemas.microsoft.com/office/drawing/2014/main" id="{17D9B036-27C9-9BCD-5B6D-C09F21DCB3F4}"/>
              </a:ext>
            </a:extLst>
          </p:cNvPr>
          <p:cNvPicPr>
            <a:picLocks noChangeAspect="1"/>
          </p:cNvPicPr>
          <p:nvPr/>
        </p:nvPicPr>
        <p:blipFill>
          <a:blip r:embed="rId5"/>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57352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845574" y="5132439"/>
            <a:ext cx="7620000" cy="166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52F60-D68B-6AE4-422E-CCD072957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2760410" y="2649380"/>
            <a:ext cx="2167992" cy="20957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cxnSp>
        <p:nvCxnSpPr>
          <p:cNvPr id="7" name="Straight Connector 6">
            <a:extLst>
              <a:ext uri="{FF2B5EF4-FFF2-40B4-BE49-F238E27FC236}">
                <a16:creationId xmlns:a16="http://schemas.microsoft.com/office/drawing/2014/main" id="{0C8C3331-B995-971C-ADC5-87D0A8946D00}"/>
              </a:ext>
            </a:extLst>
          </p:cNvPr>
          <p:cNvCxnSpPr>
            <a:cxnSpLocks/>
          </p:cNvCxnSpPr>
          <p:nvPr/>
        </p:nvCxnSpPr>
        <p:spPr>
          <a:xfrm>
            <a:off x="2964426" y="5458265"/>
            <a:ext cx="0" cy="1134264"/>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9FDCF9-6D90-59B7-5D2E-E59B478CB8F5}"/>
              </a:ext>
            </a:extLst>
          </p:cNvPr>
          <p:cNvPicPr>
            <a:picLocks noChangeAspect="1"/>
          </p:cNvPicPr>
          <p:nvPr/>
        </p:nvPicPr>
        <p:blipFill>
          <a:blip r:embed="rId4"/>
          <a:stretch>
            <a:fillRect/>
          </a:stretch>
        </p:blipFill>
        <p:spPr>
          <a:xfrm>
            <a:off x="6902398" y="1265948"/>
            <a:ext cx="4964841" cy="3634549"/>
          </a:xfrm>
          <a:prstGeom prst="rect">
            <a:avLst/>
          </a:prstGeom>
        </p:spPr>
      </p:pic>
      <p:pic>
        <p:nvPicPr>
          <p:cNvPr id="13" name="Picture 12">
            <a:extLst>
              <a:ext uri="{FF2B5EF4-FFF2-40B4-BE49-F238E27FC236}">
                <a16:creationId xmlns:a16="http://schemas.microsoft.com/office/drawing/2014/main" id="{DD8A5E27-2AF0-F74A-4695-DAF453D6A853}"/>
              </a:ext>
            </a:extLst>
          </p:cNvPr>
          <p:cNvPicPr>
            <a:picLocks noChangeAspect="1"/>
          </p:cNvPicPr>
          <p:nvPr/>
        </p:nvPicPr>
        <p:blipFill>
          <a:blip r:embed="rId5"/>
          <a:stretch>
            <a:fillRect/>
          </a:stretch>
        </p:blipFill>
        <p:spPr>
          <a:xfrm>
            <a:off x="6451229" y="5132439"/>
            <a:ext cx="5691679" cy="1484389"/>
          </a:xfrm>
          <a:prstGeom prst="rect">
            <a:avLst/>
          </a:prstGeom>
        </p:spPr>
      </p:pic>
      <p:sp>
        <p:nvSpPr>
          <p:cNvPr id="15" name="TextBox 14">
            <a:extLst>
              <a:ext uri="{FF2B5EF4-FFF2-40B4-BE49-F238E27FC236}">
                <a16:creationId xmlns:a16="http://schemas.microsoft.com/office/drawing/2014/main" id="{D4B61188-24F6-CA40-64F8-E5E3E5911CC7}"/>
              </a:ext>
            </a:extLst>
          </p:cNvPr>
          <p:cNvSpPr txBox="1"/>
          <p:nvPr/>
        </p:nvSpPr>
        <p:spPr>
          <a:xfrm>
            <a:off x="3075709" y="1794494"/>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2" name="Picture 1">
            <a:extLst>
              <a:ext uri="{FF2B5EF4-FFF2-40B4-BE49-F238E27FC236}">
                <a16:creationId xmlns:a16="http://schemas.microsoft.com/office/drawing/2014/main" id="{BC194808-45FA-D0AB-9869-B543515239B7}"/>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34352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b="1" dirty="0">
                    <a:solidFill>
                      <a:schemeClr val="accent1"/>
                    </a:solidFill>
                  </a:rPr>
                  <a:t>inverse probability </a:t>
                </a:r>
                <a14:m>
                  <m:oMath xmlns:m="http://schemas.openxmlformats.org/officeDocument/2006/math">
                    <m:f>
                      <m:fPr>
                        <m:ctrlPr>
                          <a:rPr lang="nl-NL" sz="2400" b="1" i="1" dirty="0" smtClean="0">
                            <a:solidFill>
                              <a:schemeClr val="accent1"/>
                            </a:solidFill>
                            <a:latin typeface="Cambria Math" panose="02040503050406030204" pitchFamily="18" charset="0"/>
                          </a:rPr>
                        </m:ctrlPr>
                      </m:fPr>
                      <m:num>
                        <m:r>
                          <a:rPr lang="nl-NL" sz="2400" b="1" i="1" dirty="0" smtClean="0">
                            <a:solidFill>
                              <a:schemeClr val="accent1"/>
                            </a:solidFill>
                            <a:latin typeface="Cambria Math" panose="02040503050406030204" pitchFamily="18" charset="0"/>
                          </a:rPr>
                          <m:t>𝟏</m:t>
                        </m:r>
                      </m:num>
                      <m:den>
                        <m:r>
                          <a:rPr lang="nl-NL" sz="2400" b="1" i="1" dirty="0" smtClean="0">
                            <a:solidFill>
                              <a:schemeClr val="accent1"/>
                            </a:solidFill>
                            <a:latin typeface="Cambria Math" panose="02040503050406030204" pitchFamily="18" charset="0"/>
                          </a:rPr>
                          <m:t>𝒑</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2"/>
                <a:stretch>
                  <a:fillRect l="-837" b="-156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399141" y="3282439"/>
                <a:ext cx="9920023" cy="3261149"/>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=1</m:t>
                    </m:r>
                  </m:oMath>
                </a14:m>
                <a:r>
                  <a:rPr lang="en-NL" sz="2400" dirty="0"/>
                  <a:t> bit surprised to see any particular outcome</a:t>
                </a:r>
              </a:p>
              <a:p>
                <a:endParaRPr lang="en-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br>
                  <a:rPr lang="nl-NL" sz="2400" b="0" dirty="0"/>
                </a:br>
                <a:r>
                  <a:rPr lang="nl-NL" sz="2400" b="0" dirty="0" err="1"/>
                  <a:t>you</a:t>
                </a:r>
                <a:r>
                  <a:rPr lang="nl-NL" sz="2400" b="0" dirty="0"/>
                  <a:t> are </a:t>
                </a:r>
                <a14:m>
                  <m:oMath xmlns:m="http://schemas.openxmlformats.org/officeDocument/2006/math">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r>
                                  <a:rPr lang="nl-NL" sz="2400" b="0" i="1" dirty="0" smtClean="0">
                                    <a:latin typeface="Cambria Math" panose="02040503050406030204" pitchFamily="18" charset="0"/>
                                  </a:rPr>
                                  <m:t>1/5</m:t>
                                </m:r>
                              </m:den>
                            </m:f>
                          </m:e>
                        </m:d>
                      </m:e>
                    </m:func>
                    <m:r>
                      <a:rPr lang="nl-NL" sz="2400" b="0" i="1" dirty="0" smtClean="0">
                        <a:latin typeface="Cambria Math" panose="02040503050406030204" pitchFamily="18" charset="0"/>
                      </a:rPr>
                      <m:t>=</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5</m:t>
                            </m:r>
                          </m:e>
                        </m:d>
                      </m:e>
                    </m:func>
                    <m:r>
                      <a:rPr lang="nl-NL" sz="2400" b="0" i="1" dirty="0" smtClean="0">
                        <a:latin typeface="Cambria Math" panose="02040503050406030204" pitchFamily="18" charset="0"/>
                      </a:rPr>
                      <m:t>=</m:t>
                    </m:r>
                  </m:oMath>
                </a14:m>
                <a:r>
                  <a:rPr lang="nl-NL" sz="2400" b="0" dirty="0"/>
                  <a:t> 2.322 bits surprised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399141" y="3282439"/>
                <a:ext cx="9920023" cy="3261149"/>
              </a:xfrm>
              <a:prstGeom prst="rect">
                <a:avLst/>
              </a:prstGeom>
              <a:blipFill>
                <a:blip r:embed="rId3"/>
                <a:stretch>
                  <a:fillRect l="-1023" t="-1550" b="-3101"/>
                </a:stretch>
              </a:blipFill>
            </p:spPr>
            <p:txBody>
              <a:bodyPr/>
              <a:lstStyle/>
              <a:p>
                <a:r>
                  <a:rPr lang="en-US">
                    <a:noFill/>
                  </a:rPr>
                  <a:t> </a:t>
                </a:r>
              </a:p>
            </p:txBody>
          </p:sp>
        </mc:Fallback>
      </mc:AlternateContent>
      <p:pic>
        <p:nvPicPr>
          <p:cNvPr id="2" name="Picture 20">
            <a:extLst>
              <a:ext uri="{FF2B5EF4-FFF2-40B4-BE49-F238E27FC236}">
                <a16:creationId xmlns:a16="http://schemas.microsoft.com/office/drawing/2014/main" id="{60DBB41B-EE29-8396-848B-9861161CC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52" t="13911" r="23032" b="11884"/>
          <a:stretch/>
        </p:blipFill>
        <p:spPr bwMode="auto">
          <a:xfrm>
            <a:off x="268913" y="3683878"/>
            <a:ext cx="1130228" cy="117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a:extLst>
              <a:ext uri="{FF2B5EF4-FFF2-40B4-BE49-F238E27FC236}">
                <a16:creationId xmlns:a16="http://schemas.microsoft.com/office/drawing/2014/main" id="{40B9E1F7-7231-18C5-324A-7B671CDAAE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04" t="17009" r="22880" b="17579"/>
          <a:stretch/>
        </p:blipFill>
        <p:spPr bwMode="auto">
          <a:xfrm>
            <a:off x="341439" y="5022699"/>
            <a:ext cx="1130228" cy="11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2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grpSp>
        <p:nvGrpSpPr>
          <p:cNvPr id="49" name="Group 48">
            <a:extLst>
              <a:ext uri="{FF2B5EF4-FFF2-40B4-BE49-F238E27FC236}">
                <a16:creationId xmlns:a16="http://schemas.microsoft.com/office/drawing/2014/main" id="{8D6286D4-EBF3-3F9E-BA5C-01437D070F78}"/>
              </a:ext>
            </a:extLst>
          </p:cNvPr>
          <p:cNvGrpSpPr/>
          <p:nvPr/>
        </p:nvGrpSpPr>
        <p:grpSpPr>
          <a:xfrm>
            <a:off x="1948657" y="4845050"/>
            <a:ext cx="8895396" cy="1229380"/>
            <a:chOff x="1948657" y="4845050"/>
            <a:chExt cx="8895396" cy="1229380"/>
          </a:xfrm>
        </p:grpSpPr>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think Alice sent 0110</a:t>
            </a:r>
          </a:p>
        </p:txBody>
      </p:sp>
      <p:grpSp>
        <p:nvGrpSpPr>
          <p:cNvPr id="10" name="Group 9">
            <a:extLst>
              <a:ext uri="{FF2B5EF4-FFF2-40B4-BE49-F238E27FC236}">
                <a16:creationId xmlns:a16="http://schemas.microsoft.com/office/drawing/2014/main" id="{2D6C0557-2B49-2CFC-3CFA-4D13A33E9DD4}"/>
              </a:ext>
            </a:extLst>
          </p:cNvPr>
          <p:cNvGrpSpPr/>
          <p:nvPr/>
        </p:nvGrpSpPr>
        <p:grpSpPr>
          <a:xfrm>
            <a:off x="7468318" y="120788"/>
            <a:ext cx="1771487" cy="1063801"/>
            <a:chOff x="7468318" y="120788"/>
            <a:chExt cx="1771487" cy="1063801"/>
          </a:xfrm>
        </p:grpSpPr>
        <p:sp>
          <p:nvSpPr>
            <p:cNvPr id="6" name="Oval Callout 5">
              <a:extLst>
                <a:ext uri="{FF2B5EF4-FFF2-40B4-BE49-F238E27FC236}">
                  <a16:creationId xmlns:a16="http://schemas.microsoft.com/office/drawing/2014/main" id="{BE679C0A-DE16-34F3-F07F-1C52D9AA1A65}"/>
                </a:ext>
              </a:extLst>
            </p:cNvPr>
            <p:cNvSpPr/>
            <p:nvPr/>
          </p:nvSpPr>
          <p:spPr>
            <a:xfrm>
              <a:off x="8086313" y="344085"/>
              <a:ext cx="1153492" cy="840504"/>
            </a:xfrm>
            <a:prstGeom prst="wedgeEllipseCallout">
              <a:avLst>
                <a:gd name="adj1" fmla="val 34952"/>
                <a:gd name="adj2" fmla="val 741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2400" dirty="0"/>
            </a:p>
          </p:txBody>
        </p:sp>
        <p:sp>
          <p:nvSpPr>
            <p:cNvPr id="4" name="Oval Callout 3">
              <a:extLst>
                <a:ext uri="{FF2B5EF4-FFF2-40B4-BE49-F238E27FC236}">
                  <a16:creationId xmlns:a16="http://schemas.microsoft.com/office/drawing/2014/main" id="{25F3786E-778A-C33D-A840-97168DF01039}"/>
                </a:ext>
              </a:extLst>
            </p:cNvPr>
            <p:cNvSpPr/>
            <p:nvPr/>
          </p:nvSpPr>
          <p:spPr>
            <a:xfrm>
              <a:off x="7468318" y="120788"/>
              <a:ext cx="1377163" cy="1026208"/>
            </a:xfrm>
            <a:prstGeom prst="wedgeEllipseCallout">
              <a:avLst>
                <a:gd name="adj1" fmla="val -50964"/>
                <a:gd name="adj2" fmla="val 62573"/>
              </a:avLst>
            </a:prstGeom>
            <a:solidFill>
              <a:schemeClr val="accent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sp>
          <p:nvSpPr>
            <p:cNvPr id="9" name="Oval Callout 8">
              <a:extLst>
                <a:ext uri="{FF2B5EF4-FFF2-40B4-BE49-F238E27FC236}">
                  <a16:creationId xmlns:a16="http://schemas.microsoft.com/office/drawing/2014/main" id="{F5F2DD8B-0A78-4BDD-C647-13D8B38D390B}"/>
                </a:ext>
              </a:extLst>
            </p:cNvPr>
            <p:cNvSpPr/>
            <p:nvPr/>
          </p:nvSpPr>
          <p:spPr>
            <a:xfrm>
              <a:off x="7582953" y="222285"/>
              <a:ext cx="1146788" cy="816000"/>
            </a:xfrm>
            <a:prstGeom prst="wedgeEllipseCallout">
              <a:avLst>
                <a:gd name="adj1" fmla="val -42056"/>
                <a:gd name="adj2" fmla="val 52894"/>
              </a:avLst>
            </a:prstGeom>
            <a:solidFill>
              <a:schemeClr val="bg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grpSp>
    </p:spTree>
    <p:extLst>
      <p:ext uri="{BB962C8B-B14F-4D97-AF65-F5344CB8AC3E}">
        <p14:creationId xmlns:p14="http://schemas.microsoft.com/office/powerpoint/2010/main" val="2411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649910" y="3284092"/>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f>
                              <m:fPr>
                                <m:ctrlPr>
                                  <a:rPr lang="nl-NL" sz="2400" b="0" i="1" smtClean="0">
                                    <a:solidFill>
                                      <a:srgbClr val="1E77B4"/>
                                    </a:solidFill>
                                    <a:latin typeface="Cambria Math" panose="02040503050406030204" pitchFamily="18" charset="0"/>
                                  </a:rPr>
                                </m:ctrlPr>
                              </m:fPr>
                              <m:num>
                                <m:r>
                                  <a:rPr lang="nl-NL" sz="2400" b="0" i="1" smtClean="0">
                                    <a:solidFill>
                                      <a:srgbClr val="1E77B4"/>
                                    </a:solidFill>
                                    <a:latin typeface="Cambria Math" panose="02040503050406030204" pitchFamily="18" charset="0"/>
                                  </a:rPr>
                                  <m:t>1</m:t>
                                </m:r>
                              </m:num>
                              <m:den>
                                <m:r>
                                  <a:rPr lang="nl-NL" sz="2400" b="0" i="1" smtClean="0">
                                    <a:solidFill>
                                      <a:srgbClr val="1E77B4"/>
                                    </a:solidFill>
                                    <a:latin typeface="Cambria Math" panose="02040503050406030204" pitchFamily="18" charset="0"/>
                                  </a:rPr>
                                  <m:t>0.1</m:t>
                                </m:r>
                              </m:den>
                            </m:f>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m:t>
                                    </m:r>
                                  </m:num>
                                  <m:den>
                                    <m:r>
                                      <a:rPr lang="nl-NL" sz="2400" b="0" i="1" smtClean="0">
                                        <a:solidFill>
                                          <a:srgbClr val="FF7F0E"/>
                                        </a:solidFill>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r>
                              <a:rPr lang="nl-NL" sz="2400" b="0" i="1" smtClean="0">
                                <a:solidFill>
                                  <a:srgbClr val="1E77B4"/>
                                </a:solidFill>
                                <a:latin typeface="Cambria Math" panose="02040503050406030204" pitchFamily="18" charset="0"/>
                              </a:rPr>
                              <m:t>10</m:t>
                            </m:r>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10</m:t>
                                    </m:r>
                                  </m:num>
                                  <m:den>
                                    <m:r>
                                      <a:rPr lang="nl-NL" sz="2400" b="0" i="1" smtClean="0">
                                        <a:solidFill>
                                          <a:srgbClr val="FF7F0E"/>
                                        </a:solidFill>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solidFill>
                          <a:srgbClr val="1E77B4"/>
                        </a:solidFill>
                        <a:latin typeface="Cambria Math" panose="02040503050406030204" pitchFamily="18" charset="0"/>
                      </a:rPr>
                      <m:t>0.1×3.32</m:t>
                    </m:r>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649910" y="3284092"/>
                <a:ext cx="5055692" cy="3193438"/>
              </a:xfrm>
              <a:prstGeom prst="rect">
                <a:avLst/>
              </a:prstGeom>
              <a:blipFill>
                <a:blip r:embed="rId2"/>
                <a:stretch>
                  <a:fillRect l="-1759" t="-1186" r="-2261"/>
                </a:stretch>
              </a:blipFill>
            </p:spPr>
            <p:txBody>
              <a:bodyPr/>
              <a:lstStyle/>
              <a:p>
                <a:r>
                  <a:rPr lang="en-US">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2494316"/>
            <a:ext cx="5905844" cy="442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5C6739-3327-2964-17EF-898F817770C3}"/>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2" name="TextBox 1">
                <a:extLst>
                  <a:ext uri="{FF2B5EF4-FFF2-40B4-BE49-F238E27FC236}">
                    <a16:creationId xmlns:a16="http://schemas.microsoft.com/office/drawing/2014/main" id="{EC5C6739-3327-2964-17EF-898F817770C3}"/>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BFF6726F-867B-D269-84F9-F360889E6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66" t="18101" r="24772" b="17386"/>
          <a:stretch/>
        </p:blipFill>
        <p:spPr bwMode="auto">
          <a:xfrm>
            <a:off x="110836" y="4009472"/>
            <a:ext cx="1649910" cy="16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5F0BFD0-CC69-6210-898C-2EAC6D3469A5}"/>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5F0BFD0-CC69-6210-898C-2EAC6D3469A5}"/>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19E535-81D6-BC5E-8CD3-CAF1DF9A2132}"/>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4" name="TextBox 3">
                <a:extLst>
                  <a:ext uri="{FF2B5EF4-FFF2-40B4-BE49-F238E27FC236}">
                    <a16:creationId xmlns:a16="http://schemas.microsoft.com/office/drawing/2014/main" id="{6B19E535-81D6-BC5E-8CD3-CAF1DF9A2132}"/>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spTree>
    <p:extLst>
      <p:ext uri="{BB962C8B-B14F-4D97-AF65-F5344CB8AC3E}">
        <p14:creationId xmlns:p14="http://schemas.microsoft.com/office/powerpoint/2010/main" val="395463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rotWithShape="1">
          <a:blip r:embed="rId2"/>
          <a:srcRect r="37447"/>
          <a:stretch/>
        </p:blipFill>
        <p:spPr>
          <a:xfrm>
            <a:off x="6696641" y="2710474"/>
            <a:ext cx="4976476" cy="414752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C54279-26A5-D903-A814-57CD06E562DC}"/>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2" name="TextBox 1">
                <a:extLst>
                  <a:ext uri="{FF2B5EF4-FFF2-40B4-BE49-F238E27FC236}">
                    <a16:creationId xmlns:a16="http://schemas.microsoft.com/office/drawing/2014/main" id="{9CC54279-26A5-D903-A814-57CD06E562DC}"/>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3"/>
                <a:stretch>
                  <a:fillRect l="-837" b="-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F146AE9-B6B5-865F-C72A-BE725B362AD1}"/>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5" name="Rounded Rectangle 4">
                <a:extLst>
                  <a:ext uri="{FF2B5EF4-FFF2-40B4-BE49-F238E27FC236}">
                    <a16:creationId xmlns:a16="http://schemas.microsoft.com/office/drawing/2014/main" id="{CF146AE9-B6B5-865F-C72A-BE725B362AD1}"/>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95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9F86DE3-BD7D-CED9-745C-8557E4894385}"/>
              </a:ext>
            </a:extLst>
          </p:cNvPr>
          <p:cNvSpPr/>
          <p:nvPr/>
        </p:nvSpPr>
        <p:spPr>
          <a:xfrm>
            <a:off x="3507697" y="4848116"/>
            <a:ext cx="1716767" cy="461665"/>
          </a:xfrm>
          <a:prstGeom prst="roundRect">
            <a:avLst/>
          </a:prstGeom>
          <a:solidFill>
            <a:srgbClr val="9467BD"/>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5" name="Rounded Rectangle 14">
            <a:extLst>
              <a:ext uri="{FF2B5EF4-FFF2-40B4-BE49-F238E27FC236}">
                <a16:creationId xmlns:a16="http://schemas.microsoft.com/office/drawing/2014/main" id="{A03901AF-000E-1785-657D-E401007C4CCB}"/>
              </a:ext>
            </a:extLst>
          </p:cNvPr>
          <p:cNvSpPr/>
          <p:nvPr/>
        </p:nvSpPr>
        <p:spPr>
          <a:xfrm>
            <a:off x="2233534" y="4848116"/>
            <a:ext cx="1019332" cy="461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4" name="Rounded Rectangle 13">
            <a:extLst>
              <a:ext uri="{FF2B5EF4-FFF2-40B4-BE49-F238E27FC236}">
                <a16:creationId xmlns:a16="http://schemas.microsoft.com/office/drawing/2014/main" id="{42D65EFD-35B9-63AA-80E2-559108D1E31E}"/>
              </a:ext>
            </a:extLst>
          </p:cNvPr>
          <p:cNvSpPr/>
          <p:nvPr/>
        </p:nvSpPr>
        <p:spPr>
          <a:xfrm>
            <a:off x="1678898" y="4848116"/>
            <a:ext cx="26982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Properties of Shannon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430709" y="3105834"/>
                <a:ext cx="9739846" cy="156966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0≤</m:t>
                    </m:r>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oMath>
                </a14:m>
                <a:r>
                  <a:rPr lang="en-US" sz="2400" b="0" dirty="0"/>
                  <a:t> with equality onl</a:t>
                </a:r>
                <a:r>
                  <a:rPr lang="en-US" sz="2400" dirty="0"/>
                  <a:t>y for distributions with one certain outcome</a:t>
                </a:r>
                <a:endParaRPr lang="en-US" sz="2400" b="0" dirty="0"/>
              </a:p>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r>
                          <a:rPr lang="nl-NL" sz="2400" b="0" i="1" smtClean="0">
                            <a:latin typeface="Cambria Math" panose="02040503050406030204" pitchFamily="18" charset="0"/>
                          </a:rPr>
                          <m:t>𝑛</m:t>
                        </m:r>
                      </m:e>
                    </m:func>
                  </m:oMath>
                </a14:m>
                <a:r>
                  <a:rPr lang="nl-NL" sz="2400" b="0" dirty="0"/>
                  <a:t> </a:t>
                </a:r>
                <a:r>
                  <a:rPr lang="nl-NL" sz="2400" b="0" dirty="0" err="1"/>
                  <a:t>with</a:t>
                </a:r>
                <a:r>
                  <a:rPr lang="nl-NL" sz="2400" b="0" dirty="0"/>
                  <a:t> </a:t>
                </a:r>
                <a:r>
                  <a:rPr lang="nl-NL" sz="2400" b="0" dirty="0" err="1"/>
                  <a:t>equality</a:t>
                </a:r>
                <a:r>
                  <a:rPr lang="nl-NL" sz="2400" b="0" dirty="0"/>
                  <a:t> </a:t>
                </a:r>
                <a:r>
                  <a:rPr lang="nl-NL" sz="2400" b="0" dirty="0" err="1"/>
                  <a:t>for</a:t>
                </a:r>
                <a:r>
                  <a:rPr lang="nl-NL" sz="2400" b="0" dirty="0"/>
                  <a:t> uniform </a:t>
                </a:r>
                <a:r>
                  <a:rPr lang="nl-NL" sz="2400" b="0" dirty="0" err="1"/>
                  <a:t>distributions</a:t>
                </a:r>
                <a:endParaRPr lang="nl-NL" sz="2400" b="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Computation</a:t>
                </a:r>
                <a:r>
                  <a:rPr lang="nl-NL" sz="2400" dirty="0"/>
                  <a:t> trick: </a:t>
                </a:r>
                <a:endParaRPr lang="nl-NL" sz="2400" b="0" dirty="0"/>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430709" y="3105834"/>
                <a:ext cx="9739846" cy="1569660"/>
              </a:xfrm>
              <a:prstGeom prst="rect">
                <a:avLst/>
              </a:prstGeom>
              <a:blipFill>
                <a:blip r:embed="rId3"/>
                <a:stretch>
                  <a:fillRect l="-913" t="-2400" r="-130" b="-7200"/>
                </a:stretch>
              </a:blipFill>
            </p:spPr>
            <p:txBody>
              <a:bodyPr/>
              <a:lstStyle/>
              <a:p>
                <a:r>
                  <a:rPr lang="en-NL">
                    <a:noFill/>
                  </a:rPr>
                  <a:t> </a:t>
                </a:r>
              </a:p>
            </p:txBody>
          </p:sp>
        </mc:Fallback>
      </mc:AlternateContent>
      <p:grpSp>
        <p:nvGrpSpPr>
          <p:cNvPr id="10" name="Group 9">
            <a:extLst>
              <a:ext uri="{FF2B5EF4-FFF2-40B4-BE49-F238E27FC236}">
                <a16:creationId xmlns:a16="http://schemas.microsoft.com/office/drawing/2014/main" id="{912C296B-D728-1E61-C5D2-B1728CCB5DE3}"/>
              </a:ext>
            </a:extLst>
          </p:cNvPr>
          <p:cNvGrpSpPr/>
          <p:nvPr/>
        </p:nvGrpSpPr>
        <p:grpSpPr>
          <a:xfrm>
            <a:off x="5398959" y="4573727"/>
            <a:ext cx="812893" cy="1589000"/>
            <a:chOff x="5398959" y="4573727"/>
            <a:chExt cx="812893" cy="1589000"/>
          </a:xfrm>
        </p:grpSpPr>
        <p:cxnSp>
          <p:nvCxnSpPr>
            <p:cNvPr id="6" name="Straight Connector 5">
              <a:extLst>
                <a:ext uri="{FF2B5EF4-FFF2-40B4-BE49-F238E27FC236}">
                  <a16:creationId xmlns:a16="http://schemas.microsoft.com/office/drawing/2014/main" id="{64D4B83C-ED08-DA46-0F4A-E8F9468E2B78}"/>
                </a:ext>
              </a:extLst>
            </p:cNvPr>
            <p:cNvCxnSpPr>
              <a:cxnSpLocks/>
            </p:cNvCxnSpPr>
            <p:nvPr/>
          </p:nvCxnSpPr>
          <p:spPr>
            <a:xfrm>
              <a:off x="5486867" y="5199957"/>
              <a:ext cx="724985" cy="96277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2C5A32-BEDF-5B69-00E3-F374F6782E80}"/>
                </a:ext>
              </a:extLst>
            </p:cNvPr>
            <p:cNvCxnSpPr>
              <a:cxnSpLocks/>
            </p:cNvCxnSpPr>
            <p:nvPr/>
          </p:nvCxnSpPr>
          <p:spPr>
            <a:xfrm flipV="1">
              <a:off x="5486867" y="4899601"/>
              <a:ext cx="697230" cy="300356"/>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4779FD-42F9-B2B5-22BB-2BA9C871A98C}"/>
                </a:ext>
              </a:extLst>
            </p:cNvPr>
            <p:cNvSpPr txBox="1"/>
            <p:nvPr/>
          </p:nvSpPr>
          <p:spPr>
            <a:xfrm>
              <a:off x="5520972" y="4573727"/>
              <a:ext cx="541112" cy="400110"/>
            </a:xfrm>
            <a:prstGeom prst="rect">
              <a:avLst/>
            </a:prstGeom>
            <a:noFill/>
          </p:spPr>
          <p:txBody>
            <a:bodyPr wrap="square" rtlCol="0">
              <a:spAutoFit/>
            </a:bodyPr>
            <a:lstStyle/>
            <a:p>
              <a:r>
                <a:rPr lang="en-NL" sz="2000" dirty="0">
                  <a:solidFill>
                    <a:schemeClr val="accent2"/>
                  </a:solidFill>
                </a:rPr>
                <a:t>0.5</a:t>
              </a:r>
            </a:p>
          </p:txBody>
        </p:sp>
        <p:sp>
          <p:nvSpPr>
            <p:cNvPr id="19" name="TextBox 18">
              <a:extLst>
                <a:ext uri="{FF2B5EF4-FFF2-40B4-BE49-F238E27FC236}">
                  <a16:creationId xmlns:a16="http://schemas.microsoft.com/office/drawing/2014/main" id="{3208EAE1-FAC5-33B1-27BD-79040192944B}"/>
                </a:ext>
              </a:extLst>
            </p:cNvPr>
            <p:cNvSpPr txBox="1"/>
            <p:nvPr/>
          </p:nvSpPr>
          <p:spPr>
            <a:xfrm>
              <a:off x="5398959" y="5482403"/>
              <a:ext cx="541112" cy="400110"/>
            </a:xfrm>
            <a:prstGeom prst="rect">
              <a:avLst/>
            </a:prstGeom>
            <a:noFill/>
          </p:spPr>
          <p:txBody>
            <a:bodyPr wrap="square" rtlCol="0">
              <a:spAutoFit/>
            </a:bodyPr>
            <a:lstStyle/>
            <a:p>
              <a:r>
                <a:rPr lang="en-NL" sz="2000" dirty="0">
                  <a:solidFill>
                    <a:schemeClr val="accent2"/>
                  </a:solidFill>
                </a:rPr>
                <a:t>0.5</a:t>
              </a:r>
            </a:p>
          </p:txBody>
        </p:sp>
      </p:grpSp>
      <p:grpSp>
        <p:nvGrpSpPr>
          <p:cNvPr id="13" name="Group 12">
            <a:extLst>
              <a:ext uri="{FF2B5EF4-FFF2-40B4-BE49-F238E27FC236}">
                <a16:creationId xmlns:a16="http://schemas.microsoft.com/office/drawing/2014/main" id="{4B2F12BE-79E5-2A77-39CA-632B4378B4E9}"/>
              </a:ext>
            </a:extLst>
          </p:cNvPr>
          <p:cNvGrpSpPr/>
          <p:nvPr/>
        </p:nvGrpSpPr>
        <p:grpSpPr>
          <a:xfrm>
            <a:off x="6177747" y="4268927"/>
            <a:ext cx="697230" cy="1212910"/>
            <a:chOff x="6177747" y="4268927"/>
            <a:chExt cx="697230" cy="1212910"/>
          </a:xfrm>
        </p:grpSpPr>
        <p:sp>
          <p:nvSpPr>
            <p:cNvPr id="5" name="TextBox 4">
              <a:extLst>
                <a:ext uri="{FF2B5EF4-FFF2-40B4-BE49-F238E27FC236}">
                  <a16:creationId xmlns:a16="http://schemas.microsoft.com/office/drawing/2014/main" id="{F1E6E922-2624-070F-6DC8-C5E626D696C5}"/>
                </a:ext>
              </a:extLst>
            </p:cNvPr>
            <p:cNvSpPr txBox="1"/>
            <p:nvPr/>
          </p:nvSpPr>
          <p:spPr>
            <a:xfrm>
              <a:off x="6427844" y="5080000"/>
              <a:ext cx="184731" cy="369332"/>
            </a:xfrm>
            <a:prstGeom prst="rect">
              <a:avLst/>
            </a:prstGeom>
            <a:noFill/>
          </p:spPr>
          <p:txBody>
            <a:bodyPr wrap="none" rtlCol="0">
              <a:spAutoFit/>
            </a:bodyPr>
            <a:lstStyle/>
            <a:p>
              <a:endParaRPr lang="en-US" dirty="0"/>
            </a:p>
          </p:txBody>
        </p:sp>
        <p:cxnSp>
          <p:nvCxnSpPr>
            <p:cNvPr id="20" name="Straight Connector 19">
              <a:extLst>
                <a:ext uri="{FF2B5EF4-FFF2-40B4-BE49-F238E27FC236}">
                  <a16:creationId xmlns:a16="http://schemas.microsoft.com/office/drawing/2014/main" id="{EEDEACE1-D2BC-F59A-8389-EBCD245B72E7}"/>
                </a:ext>
              </a:extLst>
            </p:cNvPr>
            <p:cNvCxnSpPr>
              <a:cxnSpLocks/>
            </p:cNvCxnSpPr>
            <p:nvPr/>
          </p:nvCxnSpPr>
          <p:spPr>
            <a:xfrm>
              <a:off x="6177747" y="4895157"/>
              <a:ext cx="697230" cy="297180"/>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3384A-13E9-2C06-1E35-F0F0648D45A8}"/>
                </a:ext>
              </a:extLst>
            </p:cNvPr>
            <p:cNvCxnSpPr>
              <a:cxnSpLocks/>
            </p:cNvCxnSpPr>
            <p:nvPr/>
          </p:nvCxnSpPr>
          <p:spPr>
            <a:xfrm flipV="1">
              <a:off x="6177747" y="4594801"/>
              <a:ext cx="697230" cy="300356"/>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DC2616-EEFC-56AF-C4A2-588CD0171C75}"/>
                </a:ext>
              </a:extLst>
            </p:cNvPr>
            <p:cNvSpPr txBox="1"/>
            <p:nvPr/>
          </p:nvSpPr>
          <p:spPr>
            <a:xfrm>
              <a:off x="6211852" y="4268927"/>
              <a:ext cx="541112" cy="400110"/>
            </a:xfrm>
            <a:prstGeom prst="rect">
              <a:avLst/>
            </a:prstGeom>
            <a:noFill/>
          </p:spPr>
          <p:txBody>
            <a:bodyPr wrap="square" rtlCol="0">
              <a:spAutoFit/>
            </a:bodyPr>
            <a:lstStyle/>
            <a:p>
              <a:r>
                <a:rPr lang="en-NL" sz="2000" dirty="0">
                  <a:solidFill>
                    <a:schemeClr val="accent6"/>
                  </a:solidFill>
                </a:rPr>
                <a:t>0.5</a:t>
              </a:r>
            </a:p>
          </p:txBody>
        </p:sp>
        <p:sp>
          <p:nvSpPr>
            <p:cNvPr id="23" name="TextBox 22">
              <a:extLst>
                <a:ext uri="{FF2B5EF4-FFF2-40B4-BE49-F238E27FC236}">
                  <a16:creationId xmlns:a16="http://schemas.microsoft.com/office/drawing/2014/main" id="{6258C5A0-7C1B-5F31-7C8E-B64FD93731EC}"/>
                </a:ext>
              </a:extLst>
            </p:cNvPr>
            <p:cNvSpPr txBox="1"/>
            <p:nvPr/>
          </p:nvSpPr>
          <p:spPr>
            <a:xfrm>
              <a:off x="6211852" y="5081727"/>
              <a:ext cx="541112" cy="400110"/>
            </a:xfrm>
            <a:prstGeom prst="rect">
              <a:avLst/>
            </a:prstGeom>
            <a:noFill/>
          </p:spPr>
          <p:txBody>
            <a:bodyPr wrap="square" rtlCol="0">
              <a:spAutoFit/>
            </a:bodyPr>
            <a:lstStyle/>
            <a:p>
              <a:r>
                <a:rPr lang="en-NL" sz="2000" dirty="0">
                  <a:solidFill>
                    <a:schemeClr val="accent6"/>
                  </a:solidFill>
                </a:rPr>
                <a:t>0.5</a:t>
              </a:r>
            </a:p>
          </p:txBody>
        </p:sp>
      </p:grpSp>
      <p:graphicFrame>
        <p:nvGraphicFramePr>
          <p:cNvPr id="24" name="Table 16">
            <a:extLst>
              <a:ext uri="{FF2B5EF4-FFF2-40B4-BE49-F238E27FC236}">
                <a16:creationId xmlns:a16="http://schemas.microsoft.com/office/drawing/2014/main" id="{0D4B24B8-5435-D185-3563-ADDD4AEADB21}"/>
              </a:ext>
            </a:extLst>
          </p:cNvPr>
          <p:cNvGraphicFramePr>
            <a:graphicFrameLocks noGrp="1"/>
          </p:cNvGraphicFramePr>
          <p:nvPr>
            <p:extLst>
              <p:ext uri="{D42A27DB-BD31-4B8C-83A1-F6EECF244321}">
                <p14:modId xmlns:p14="http://schemas.microsoft.com/office/powerpoint/2010/main" val="540661390"/>
              </p:ext>
            </p:extLst>
          </p:nvPr>
        </p:nvGraphicFramePr>
        <p:xfrm>
          <a:off x="6952100" y="3936831"/>
          <a:ext cx="2401824" cy="2847960"/>
        </p:xfrm>
        <a:graphic>
          <a:graphicData uri="http://schemas.openxmlformats.org/drawingml/2006/table">
            <a:tbl>
              <a:tblPr firstRow="1" bandRow="1">
                <a:tableStyleId>{5C22544A-7EE6-4342-B048-85BDC9FD1C3A}</a:tableStyleId>
              </a:tblPr>
              <a:tblGrid>
                <a:gridCol w="998219">
                  <a:extLst>
                    <a:ext uri="{9D8B030D-6E8A-4147-A177-3AD203B41FA5}">
                      <a16:colId xmlns:a16="http://schemas.microsoft.com/office/drawing/2014/main" val="424276721"/>
                    </a:ext>
                  </a:extLst>
                </a:gridCol>
                <a:gridCol w="1403605">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t>0.166</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t>0.166</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t>0.166</a:t>
                      </a:r>
                    </a:p>
                  </a:txBody>
                  <a:tcPr anchor="ctr"/>
                </a:tc>
                <a:extLst>
                  <a:ext uri="{0D108BD9-81ED-4DB2-BD59-A6C34878D82A}">
                    <a16:rowId xmlns:a16="http://schemas.microsoft.com/office/drawing/2014/main" val="3706680889"/>
                  </a:ext>
                </a:extLst>
              </a:tr>
            </a:tbl>
          </a:graphicData>
        </a:graphic>
      </p:graphicFrame>
      <p:grpSp>
        <p:nvGrpSpPr>
          <p:cNvPr id="11" name="Group 10">
            <a:extLst>
              <a:ext uri="{FF2B5EF4-FFF2-40B4-BE49-F238E27FC236}">
                <a16:creationId xmlns:a16="http://schemas.microsoft.com/office/drawing/2014/main" id="{9D6741A6-34CB-9145-90B4-83839A374265}"/>
              </a:ext>
            </a:extLst>
          </p:cNvPr>
          <p:cNvGrpSpPr/>
          <p:nvPr/>
        </p:nvGrpSpPr>
        <p:grpSpPr>
          <a:xfrm>
            <a:off x="6171258" y="5599766"/>
            <a:ext cx="751794" cy="1030546"/>
            <a:chOff x="6171258" y="5599766"/>
            <a:chExt cx="751794" cy="1030546"/>
          </a:xfrm>
        </p:grpSpPr>
        <p:cxnSp>
          <p:nvCxnSpPr>
            <p:cNvPr id="30" name="Straight Connector 29">
              <a:extLst>
                <a:ext uri="{FF2B5EF4-FFF2-40B4-BE49-F238E27FC236}">
                  <a16:creationId xmlns:a16="http://schemas.microsoft.com/office/drawing/2014/main" id="{E03B5D77-1B35-0B1A-4819-4AFA0B4AF95F}"/>
                </a:ext>
              </a:extLst>
            </p:cNvPr>
            <p:cNvCxnSpPr>
              <a:cxnSpLocks/>
            </p:cNvCxnSpPr>
            <p:nvPr/>
          </p:nvCxnSpPr>
          <p:spPr>
            <a:xfrm>
              <a:off x="6198067" y="6114357"/>
              <a:ext cx="697230" cy="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E0C881-2B7E-5B54-CC66-084A60A1E3A0}"/>
                </a:ext>
              </a:extLst>
            </p:cNvPr>
            <p:cNvCxnSpPr>
              <a:cxnSpLocks/>
            </p:cNvCxnSpPr>
            <p:nvPr/>
          </p:nvCxnSpPr>
          <p:spPr>
            <a:xfrm flipV="1">
              <a:off x="6198067" y="5668407"/>
              <a:ext cx="697230" cy="44595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3B4C1-4767-8A68-F369-B400EB269C94}"/>
                </a:ext>
              </a:extLst>
            </p:cNvPr>
            <p:cNvSpPr txBox="1"/>
            <p:nvPr/>
          </p:nvSpPr>
          <p:spPr>
            <a:xfrm>
              <a:off x="6171258" y="5599766"/>
              <a:ext cx="541112" cy="400110"/>
            </a:xfrm>
            <a:prstGeom prst="rect">
              <a:avLst/>
            </a:prstGeom>
            <a:noFill/>
          </p:spPr>
          <p:txBody>
            <a:bodyPr wrap="square" rtlCol="0">
              <a:spAutoFit/>
            </a:bodyPr>
            <a:lstStyle/>
            <a:p>
              <a:r>
                <a:rPr lang="en-NL" sz="2000" dirty="0">
                  <a:solidFill>
                    <a:srgbClr val="7030A0"/>
                  </a:solidFill>
                </a:rPr>
                <a:t>1/3</a:t>
              </a:r>
            </a:p>
          </p:txBody>
        </p:sp>
        <p:sp>
          <p:nvSpPr>
            <p:cNvPr id="33" name="TextBox 32">
              <a:extLst>
                <a:ext uri="{FF2B5EF4-FFF2-40B4-BE49-F238E27FC236}">
                  <a16:creationId xmlns:a16="http://schemas.microsoft.com/office/drawing/2014/main" id="{D2A75A77-9A53-7C51-DBB0-3509C1645B7B}"/>
                </a:ext>
              </a:extLst>
            </p:cNvPr>
            <p:cNvSpPr txBox="1"/>
            <p:nvPr/>
          </p:nvSpPr>
          <p:spPr>
            <a:xfrm>
              <a:off x="6381940" y="6055032"/>
              <a:ext cx="541112" cy="400110"/>
            </a:xfrm>
            <a:prstGeom prst="rect">
              <a:avLst/>
            </a:prstGeom>
            <a:noFill/>
          </p:spPr>
          <p:txBody>
            <a:bodyPr wrap="square" rtlCol="0">
              <a:spAutoFit/>
            </a:bodyPr>
            <a:lstStyle/>
            <a:p>
              <a:r>
                <a:rPr lang="en-NL" sz="2000" dirty="0">
                  <a:solidFill>
                    <a:srgbClr val="7030A0"/>
                  </a:solidFill>
                </a:rPr>
                <a:t>1/3</a:t>
              </a:r>
            </a:p>
          </p:txBody>
        </p:sp>
        <p:cxnSp>
          <p:nvCxnSpPr>
            <p:cNvPr id="37" name="Straight Connector 36">
              <a:extLst>
                <a:ext uri="{FF2B5EF4-FFF2-40B4-BE49-F238E27FC236}">
                  <a16:creationId xmlns:a16="http://schemas.microsoft.com/office/drawing/2014/main" id="{D273014E-5E8E-0458-1C24-EE1CFB1EDC34}"/>
                </a:ext>
              </a:extLst>
            </p:cNvPr>
            <p:cNvCxnSpPr>
              <a:cxnSpLocks/>
            </p:cNvCxnSpPr>
            <p:nvPr/>
          </p:nvCxnSpPr>
          <p:spPr>
            <a:xfrm>
              <a:off x="6177747" y="6119890"/>
              <a:ext cx="697230" cy="46379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2E93AF-7AAB-62E9-8E5B-79AA4D4696F8}"/>
                </a:ext>
              </a:extLst>
            </p:cNvPr>
            <p:cNvSpPr txBox="1"/>
            <p:nvPr/>
          </p:nvSpPr>
          <p:spPr>
            <a:xfrm>
              <a:off x="6171258" y="6230202"/>
              <a:ext cx="541112" cy="400110"/>
            </a:xfrm>
            <a:prstGeom prst="rect">
              <a:avLst/>
            </a:prstGeom>
            <a:noFill/>
          </p:spPr>
          <p:txBody>
            <a:bodyPr wrap="square" rtlCol="0">
              <a:spAutoFit/>
            </a:bodyPr>
            <a:lstStyle/>
            <a:p>
              <a:r>
                <a:rPr lang="en-NL" sz="2000" dirty="0">
                  <a:solidFill>
                    <a:srgbClr val="7030A0"/>
                  </a:solidFill>
                </a:rPr>
                <a:t>1/3</a:t>
              </a:r>
            </a:p>
          </p:txBody>
        </p:sp>
      </p:grpSp>
      <p:pic>
        <p:nvPicPr>
          <p:cNvPr id="37890" name="Picture 2">
            <a:extLst>
              <a:ext uri="{FF2B5EF4-FFF2-40B4-BE49-F238E27FC236}">
                <a16:creationId xmlns:a16="http://schemas.microsoft.com/office/drawing/2014/main" id="{9C5E1469-AA63-3D6C-E220-E9539C1480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2" t="9058" r="24422" b="18041"/>
          <a:stretch/>
        </p:blipFill>
        <p:spPr bwMode="auto">
          <a:xfrm>
            <a:off x="9634335" y="4468982"/>
            <a:ext cx="1884164" cy="1934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5B3A12A-2DC4-03E4-AA4D-9DD293A11904}"/>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B5B3A12A-2DC4-03E4-AA4D-9DD293A11904}"/>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0BEB625-21E0-A640-1D6A-45ADAD7BFA1B}"/>
              </a:ext>
            </a:extLst>
          </p:cNvPr>
          <p:cNvPicPr>
            <a:picLocks noChangeAspect="1"/>
          </p:cNvPicPr>
          <p:nvPr/>
        </p:nvPicPr>
        <p:blipFill rotWithShape="1">
          <a:blip r:embed="rId7"/>
          <a:srcRect r="37447"/>
          <a:stretch/>
        </p:blipFill>
        <p:spPr>
          <a:xfrm>
            <a:off x="8096849" y="22220"/>
            <a:ext cx="3473884" cy="2895226"/>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BFE995F-A368-799A-83AD-2255FE656085}"/>
                  </a:ext>
                </a:extLst>
              </p:cNvPr>
              <p:cNvSpPr txBox="1"/>
              <p:nvPr/>
            </p:nvSpPr>
            <p:spPr>
              <a:xfrm>
                <a:off x="972951" y="4848116"/>
                <a:ext cx="4281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𝐻</m:t>
                      </m:r>
                      <m:r>
                        <a:rPr lang="nl-NL" sz="2400" b="0" i="1" smtClean="0">
                          <a:solidFill>
                            <a:schemeClr val="tx1"/>
                          </a:solidFill>
                          <a:latin typeface="Cambria Math" panose="02040503050406030204" pitchFamily="18" charset="0"/>
                        </a:rPr>
                        <m:t>=1+0.5 × 1+0.5 ×</m:t>
                      </m:r>
                      <m:func>
                        <m:funcPr>
                          <m:ctrlPr>
                            <a:rPr lang="nl-NL" sz="2400" b="0" i="1" smtClean="0">
                              <a:solidFill>
                                <a:schemeClr val="tx1"/>
                              </a:solidFill>
                              <a:latin typeface="Cambria Math" panose="02040503050406030204" pitchFamily="18" charset="0"/>
                            </a:rPr>
                          </m:ctrlPr>
                        </m:funcPr>
                        <m:fName>
                          <m:r>
                            <m:rPr>
                              <m:sty m:val="p"/>
                            </m:rPr>
                            <a:rPr lang="nl-NL" sz="2400" b="0" i="0" smtClean="0">
                              <a:solidFill>
                                <a:schemeClr val="tx1"/>
                              </a:solidFill>
                              <a:latin typeface="Cambria Math" panose="02040503050406030204" pitchFamily="18" charset="0"/>
                            </a:rPr>
                            <m:t>log</m:t>
                          </m:r>
                        </m:fName>
                        <m:e>
                          <m:r>
                            <a:rPr lang="nl-NL" sz="2400" b="0" i="1" smtClean="0">
                              <a:solidFill>
                                <a:schemeClr val="tx1"/>
                              </a:solidFill>
                              <a:latin typeface="Cambria Math" panose="02040503050406030204" pitchFamily="18" charset="0"/>
                            </a:rPr>
                            <m:t>(3)</m:t>
                          </m:r>
                        </m:e>
                      </m:func>
                    </m:oMath>
                  </m:oMathPara>
                </a14:m>
                <a:endParaRPr lang="en-US" sz="2400" dirty="0">
                  <a:solidFill>
                    <a:schemeClr val="tx1"/>
                  </a:solidFill>
                </a:endParaRPr>
              </a:p>
            </p:txBody>
          </p:sp>
        </mc:Choice>
        <mc:Fallback>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972951" y="4848116"/>
                <a:ext cx="4281941" cy="461665"/>
              </a:xfrm>
              <a:prstGeom prst="rect">
                <a:avLst/>
              </a:prstGeom>
              <a:blipFill>
                <a:blip r:embed="rId8"/>
                <a:stretch>
                  <a:fillRect b="-18421"/>
                </a:stretch>
              </a:blipFill>
            </p:spPr>
            <p:txBody>
              <a:bodyPr/>
              <a:lstStyle/>
              <a:p>
                <a:r>
                  <a:rPr lang="en-NL">
                    <a:noFill/>
                  </a:rPr>
                  <a:t> </a:t>
                </a:r>
              </a:p>
            </p:txBody>
          </p:sp>
        </mc:Fallback>
      </mc:AlternateContent>
    </p:spTree>
    <p:extLst>
      <p:ext uri="{BB962C8B-B14F-4D97-AF65-F5344CB8AC3E}">
        <p14:creationId xmlns:p14="http://schemas.microsoft.com/office/powerpoint/2010/main" val="273456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2" grpId="0" uiExpand="1" build="p"/>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3"/>
          <a:stretch>
            <a:fillRect/>
          </a:stretch>
        </p:blipFill>
        <p:spPr>
          <a:xfrm>
            <a:off x="10335804" y="2205596"/>
            <a:ext cx="1731277" cy="1264538"/>
          </a:xfrm>
          <a:prstGeom prst="rect">
            <a:avLst/>
          </a:prstGeom>
        </p:spPr>
      </p:pic>
      <p:pic>
        <p:nvPicPr>
          <p:cNvPr id="39" name="Picture 20">
            <a:extLst>
              <a:ext uri="{FF2B5EF4-FFF2-40B4-BE49-F238E27FC236}">
                <a16:creationId xmlns:a16="http://schemas.microsoft.com/office/drawing/2014/main" id="{3203D1B8-5CAC-2148-FAC7-927B0ED78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61" t="16742" r="25203" b="14838"/>
          <a:stretch/>
        </p:blipFill>
        <p:spPr bwMode="auto">
          <a:xfrm>
            <a:off x="4767963" y="3656185"/>
            <a:ext cx="2199405" cy="2349543"/>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0F3290B8-6F75-4B1F-CFD2-A2C92F7ED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08" t="12055" r="24306" b="17713"/>
          <a:stretch/>
        </p:blipFill>
        <p:spPr bwMode="auto">
          <a:xfrm>
            <a:off x="1229361" y="3671762"/>
            <a:ext cx="2192906" cy="2200719"/>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a:extLst>
              <a:ext uri="{FF2B5EF4-FFF2-40B4-BE49-F238E27FC236}">
                <a16:creationId xmlns:a16="http://schemas.microsoft.com/office/drawing/2014/main" id="{9C2AB6C5-021C-0F41-CB35-F023E403A3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06" t="13474" r="24098" b="17544"/>
          <a:stretch/>
        </p:blipFill>
        <p:spPr bwMode="auto">
          <a:xfrm>
            <a:off x="8231707" y="3651468"/>
            <a:ext cx="2343187" cy="2349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909689" y="5941074"/>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m:t>
                              </m:r>
                            </m:e>
                          </m:d>
                        </m:e>
                      </m:func>
                      <m:r>
                        <a:rPr lang="nl-NL" sz="2400" b="0" i="1" smtClean="0">
                          <a:latin typeface="Cambria Math" panose="02040503050406030204" pitchFamily="18" charset="0"/>
                        </a:rPr>
                        <m:t>=2.322</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909689" y="5941074"/>
                <a:ext cx="2832250" cy="461665"/>
              </a:xfrm>
              <a:prstGeom prst="rect">
                <a:avLst/>
              </a:prstGeom>
              <a:blipFill>
                <a:blip r:embed="rId7"/>
                <a:stretch>
                  <a:fillRect b="-1621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4826548" y="5994487"/>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4826548" y="5994487"/>
                <a:ext cx="2259978" cy="461665"/>
              </a:xfrm>
              <a:prstGeom prst="rect">
                <a:avLst/>
              </a:prstGeom>
              <a:blipFill>
                <a:blip r:embed="rId8"/>
                <a:stretch>
                  <a:fillRect b="-1842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8350865" y="5994486"/>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r>
                        <a:rPr lang="nl-NL" sz="2400" b="0" i="1" smtClean="0">
                          <a:latin typeface="Cambria Math" panose="02040503050406030204" pitchFamily="18" charset="0"/>
                        </a:rPr>
                        <m:t>=3</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8350865" y="5994486"/>
                <a:ext cx="2259978" cy="461665"/>
              </a:xfrm>
              <a:prstGeom prst="rect">
                <a:avLst/>
              </a:prstGeom>
              <a:blipFill>
                <a:blip r:embed="rId9"/>
                <a:stretch>
                  <a:fillRect b="-1842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8CDF2603-7073-F767-F39C-C5D4F7337865}"/>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8CDF2603-7073-F767-F39C-C5D4F7337865}"/>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1"/>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4E7B62-95FD-8386-9AAE-7EADB7FDF7A5}"/>
              </a:ext>
            </a:extLst>
          </p:cNvPr>
          <p:cNvPicPr>
            <a:picLocks noChangeAspect="1"/>
          </p:cNvPicPr>
          <p:nvPr/>
        </p:nvPicPr>
        <p:blipFill>
          <a:blip r:embed="rId12"/>
          <a:stretch>
            <a:fillRect/>
          </a:stretch>
        </p:blipFill>
        <p:spPr>
          <a:xfrm>
            <a:off x="6918438" y="2553884"/>
            <a:ext cx="3233849" cy="430542"/>
          </a:xfrm>
          <a:prstGeom prst="rect">
            <a:avLst/>
          </a:prstGeom>
        </p:spPr>
      </p:pic>
    </p:spTree>
    <p:extLst>
      <p:ext uri="{BB962C8B-B14F-4D97-AF65-F5344CB8AC3E}">
        <p14:creationId xmlns:p14="http://schemas.microsoft.com/office/powerpoint/2010/main" val="94410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651292" y="6074742"/>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6</m:t>
                              </m:r>
                            </m:e>
                          </m:d>
                        </m:e>
                      </m:func>
                      <m:r>
                        <a:rPr lang="nl-NL" sz="2400" b="0" i="1" smtClean="0">
                          <a:latin typeface="Cambria Math" panose="02040503050406030204" pitchFamily="18" charset="0"/>
                        </a:rPr>
                        <m:t>=2.585</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651292" y="6074742"/>
                <a:ext cx="2832250" cy="461665"/>
              </a:xfrm>
              <a:prstGeom prst="rect">
                <a:avLst/>
              </a:prstGeom>
              <a:blipFill>
                <a:blip r:embed="rId5"/>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92327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=2.457</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9232789" y="6074742"/>
                <a:ext cx="1629420" cy="4616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52812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=1.482</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5281289" y="6074742"/>
                <a:ext cx="1629420" cy="461665"/>
              </a:xfrm>
              <a:prstGeom prst="rect">
                <a:avLst/>
              </a:prstGeom>
              <a:blipFill>
                <a:blip r:embed="rId7"/>
                <a:stretch>
                  <a:fillRect/>
                </a:stretch>
              </a:blipFill>
            </p:spPr>
            <p:txBody>
              <a:bodyPr/>
              <a:lstStyle/>
              <a:p>
                <a:r>
                  <a:rPr lang="en-NL">
                    <a:noFill/>
                  </a:rPr>
                  <a:t> </a:t>
                </a:r>
              </a:p>
            </p:txBody>
          </p:sp>
        </mc:Fallback>
      </mc:AlternateContent>
      <p:pic>
        <p:nvPicPr>
          <p:cNvPr id="4" name="Picture 2">
            <a:extLst>
              <a:ext uri="{FF2B5EF4-FFF2-40B4-BE49-F238E27FC236}">
                <a16:creationId xmlns:a16="http://schemas.microsoft.com/office/drawing/2014/main" id="{A7952D8B-9EEA-6FA3-6DEB-A765611540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88" t="15093" r="25096" b="19522"/>
          <a:stretch/>
        </p:blipFill>
        <p:spPr bwMode="auto">
          <a:xfrm>
            <a:off x="901753" y="3638683"/>
            <a:ext cx="2222966" cy="2197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C5E22B-C534-8568-4AF1-F885117666C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39" t="14808" r="24039" b="18269"/>
          <a:stretch/>
        </p:blipFill>
        <p:spPr bwMode="auto">
          <a:xfrm>
            <a:off x="8642996" y="3429000"/>
            <a:ext cx="2709876" cy="26195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F508B5-B788-B44F-FDFD-CDD46D08F49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135" r="23173" b="17019"/>
          <a:stretch/>
        </p:blipFill>
        <p:spPr bwMode="auto">
          <a:xfrm>
            <a:off x="4756957" y="3452225"/>
            <a:ext cx="2646197" cy="25883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42CAC5E-B0C7-6474-B5E4-63252EC94117}"/>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42CAC5E-B0C7-6474-B5E4-63252EC94117}"/>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191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458555" y="4640944"/>
            <a:ext cx="4854208" cy="10599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How to measure informat</a:t>
            </a:r>
            <a:r>
              <a:rPr lang="en-GB" dirty="0"/>
              <a:t>io</a:t>
            </a:r>
            <a:r>
              <a:rPr lang="en-NL" dirty="0"/>
              <a:t>n content?</a:t>
            </a:r>
          </a:p>
        </p:txBody>
      </p:sp>
      <p:sp>
        <p:nvSpPr>
          <p:cNvPr id="15" name="TextBox 14">
            <a:extLst>
              <a:ext uri="{FF2B5EF4-FFF2-40B4-BE49-F238E27FC236}">
                <a16:creationId xmlns:a16="http://schemas.microsoft.com/office/drawing/2014/main" id="{D4B61188-24F6-CA40-64F8-E5E3E5911CC7}"/>
              </a:ext>
            </a:extLst>
          </p:cNvPr>
          <p:cNvSpPr txBox="1"/>
          <p:nvPr/>
        </p:nvSpPr>
        <p:spPr>
          <a:xfrm>
            <a:off x="4191535" y="3682609"/>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19" name="Picture 20">
            <a:extLst>
              <a:ext uri="{FF2B5EF4-FFF2-40B4-BE49-F238E27FC236}">
                <a16:creationId xmlns:a16="http://schemas.microsoft.com/office/drawing/2014/main" id="{6303FC94-3997-A0C3-AC7F-2013F3D9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61" t="16742" r="25203" b="14838"/>
          <a:stretch/>
        </p:blipFill>
        <p:spPr bwMode="auto">
          <a:xfrm>
            <a:off x="2766156" y="1911505"/>
            <a:ext cx="963540" cy="10293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9E600A-438D-FC2B-DE07-F517ACA63A9C}"/>
              </a:ext>
            </a:extLst>
          </p:cNvPr>
          <p:cNvSpPr txBox="1"/>
          <p:nvPr/>
        </p:nvSpPr>
        <p:spPr>
          <a:xfrm>
            <a:off x="4191535" y="2661360"/>
            <a:ext cx="2549096" cy="523220"/>
          </a:xfrm>
          <a:prstGeom prst="rect">
            <a:avLst/>
          </a:prstGeom>
          <a:noFill/>
        </p:spPr>
        <p:txBody>
          <a:bodyPr wrap="none" rtlCol="0">
            <a:spAutoFit/>
          </a:bodyPr>
          <a:lstStyle/>
          <a:p>
            <a:r>
              <a:rPr lang="en-NL" sz="2800" dirty="0"/>
              <a:t>0 1 0 1 0 0 0 1 …</a:t>
            </a:r>
          </a:p>
        </p:txBody>
      </p:sp>
      <p:grpSp>
        <p:nvGrpSpPr>
          <p:cNvPr id="6" name="Group 5">
            <a:extLst>
              <a:ext uri="{FF2B5EF4-FFF2-40B4-BE49-F238E27FC236}">
                <a16:creationId xmlns:a16="http://schemas.microsoft.com/office/drawing/2014/main" id="{37C14A5E-36F1-9E15-91D0-50ECE6EED25C}"/>
              </a:ext>
            </a:extLst>
          </p:cNvPr>
          <p:cNvGrpSpPr/>
          <p:nvPr/>
        </p:nvGrpSpPr>
        <p:grpSpPr>
          <a:xfrm>
            <a:off x="4050489" y="1416957"/>
            <a:ext cx="7925695" cy="941608"/>
            <a:chOff x="4050489" y="1416957"/>
            <a:chExt cx="7925695" cy="941608"/>
          </a:xfrm>
        </p:grpSpPr>
        <p:pic>
          <p:nvPicPr>
            <p:cNvPr id="2" name="Picture 1">
              <a:extLst>
                <a:ext uri="{FF2B5EF4-FFF2-40B4-BE49-F238E27FC236}">
                  <a16:creationId xmlns:a16="http://schemas.microsoft.com/office/drawing/2014/main" id="{E26D08A5-E723-CF20-DFD7-BEA8ABC8601E}"/>
                </a:ext>
              </a:extLst>
            </p:cNvPr>
            <p:cNvPicPr>
              <a:picLocks noChangeAspect="1"/>
            </p:cNvPicPr>
            <p:nvPr/>
          </p:nvPicPr>
          <p:blipFill>
            <a:blip r:embed="rId4">
              <a:lum bright="-15000" contrast="15000"/>
            </a:blip>
            <a:stretch>
              <a:fillRect/>
            </a:stretch>
          </p:blipFill>
          <p:spPr>
            <a:xfrm>
              <a:off x="4050489" y="1416957"/>
              <a:ext cx="941608" cy="941608"/>
            </a:xfrm>
            <a:prstGeom prst="rect">
              <a:avLst/>
            </a:prstGeom>
          </p:spPr>
        </p:pic>
        <p:pic>
          <p:nvPicPr>
            <p:cNvPr id="3" name="Picture 2">
              <a:extLst>
                <a:ext uri="{FF2B5EF4-FFF2-40B4-BE49-F238E27FC236}">
                  <a16:creationId xmlns:a16="http://schemas.microsoft.com/office/drawing/2014/main" id="{49D4C53D-EAEE-D3E5-9D94-9DC01FD076C8}"/>
                </a:ext>
              </a:extLst>
            </p:cNvPr>
            <p:cNvPicPr>
              <a:picLocks noChangeAspect="1"/>
            </p:cNvPicPr>
            <p:nvPr/>
          </p:nvPicPr>
          <p:blipFill>
            <a:blip r:embed="rId5">
              <a:lum bright="-15000" contrast="15000"/>
            </a:blip>
            <a:stretch>
              <a:fillRect/>
            </a:stretch>
          </p:blipFill>
          <p:spPr>
            <a:xfrm>
              <a:off x="4992097" y="1466984"/>
              <a:ext cx="830027" cy="841555"/>
            </a:xfrm>
            <a:prstGeom prst="rect">
              <a:avLst/>
            </a:prstGeom>
          </p:spPr>
        </p:pic>
        <p:pic>
          <p:nvPicPr>
            <p:cNvPr id="4" name="Picture 3">
              <a:extLst>
                <a:ext uri="{FF2B5EF4-FFF2-40B4-BE49-F238E27FC236}">
                  <a16:creationId xmlns:a16="http://schemas.microsoft.com/office/drawing/2014/main" id="{B27AD028-8FF7-1762-5EE2-92906257040F}"/>
                </a:ext>
              </a:extLst>
            </p:cNvPr>
            <p:cNvPicPr>
              <a:picLocks noChangeAspect="1"/>
            </p:cNvPicPr>
            <p:nvPr/>
          </p:nvPicPr>
          <p:blipFill>
            <a:blip r:embed="rId4">
              <a:lum bright="-15000" contrast="15000"/>
            </a:blip>
            <a:stretch>
              <a:fillRect/>
            </a:stretch>
          </p:blipFill>
          <p:spPr>
            <a:xfrm>
              <a:off x="5890719" y="1416957"/>
              <a:ext cx="941608" cy="941608"/>
            </a:xfrm>
            <a:prstGeom prst="rect">
              <a:avLst/>
            </a:prstGeom>
          </p:spPr>
        </p:pic>
        <p:pic>
          <p:nvPicPr>
            <p:cNvPr id="10" name="Picture 9">
              <a:extLst>
                <a:ext uri="{FF2B5EF4-FFF2-40B4-BE49-F238E27FC236}">
                  <a16:creationId xmlns:a16="http://schemas.microsoft.com/office/drawing/2014/main" id="{EFB6A4A0-28A8-AD99-0B79-5D87E6310D78}"/>
                </a:ext>
              </a:extLst>
            </p:cNvPr>
            <p:cNvPicPr>
              <a:picLocks noChangeAspect="1"/>
            </p:cNvPicPr>
            <p:nvPr/>
          </p:nvPicPr>
          <p:blipFill>
            <a:blip r:embed="rId5">
              <a:lum bright="-15000" contrast="15000"/>
            </a:blip>
            <a:stretch>
              <a:fillRect/>
            </a:stretch>
          </p:blipFill>
          <p:spPr>
            <a:xfrm>
              <a:off x="6866617" y="1466984"/>
              <a:ext cx="830027" cy="841555"/>
            </a:xfrm>
            <a:prstGeom prst="rect">
              <a:avLst/>
            </a:prstGeom>
          </p:spPr>
        </p:pic>
        <p:pic>
          <p:nvPicPr>
            <p:cNvPr id="14" name="Picture 13">
              <a:extLst>
                <a:ext uri="{FF2B5EF4-FFF2-40B4-BE49-F238E27FC236}">
                  <a16:creationId xmlns:a16="http://schemas.microsoft.com/office/drawing/2014/main" id="{643BA2F9-DC2A-61CE-5682-C70CC25EB851}"/>
                </a:ext>
              </a:extLst>
            </p:cNvPr>
            <p:cNvPicPr>
              <a:picLocks noChangeAspect="1"/>
            </p:cNvPicPr>
            <p:nvPr/>
          </p:nvPicPr>
          <p:blipFill>
            <a:blip r:embed="rId4">
              <a:lum bright="-15000" contrast="15000"/>
            </a:blip>
            <a:stretch>
              <a:fillRect/>
            </a:stretch>
          </p:blipFill>
          <p:spPr>
            <a:xfrm>
              <a:off x="7765239" y="1416957"/>
              <a:ext cx="941608" cy="941608"/>
            </a:xfrm>
            <a:prstGeom prst="rect">
              <a:avLst/>
            </a:prstGeom>
          </p:spPr>
        </p:pic>
        <p:pic>
          <p:nvPicPr>
            <p:cNvPr id="16" name="Picture 15">
              <a:extLst>
                <a:ext uri="{FF2B5EF4-FFF2-40B4-BE49-F238E27FC236}">
                  <a16:creationId xmlns:a16="http://schemas.microsoft.com/office/drawing/2014/main" id="{9510F053-82BC-2133-745E-4AB6A29E0831}"/>
                </a:ext>
              </a:extLst>
            </p:cNvPr>
            <p:cNvPicPr>
              <a:picLocks noChangeAspect="1"/>
            </p:cNvPicPr>
            <p:nvPr/>
          </p:nvPicPr>
          <p:blipFill>
            <a:blip r:embed="rId4">
              <a:lum bright="-15000" contrast="15000"/>
            </a:blip>
            <a:stretch>
              <a:fillRect/>
            </a:stretch>
          </p:blipFill>
          <p:spPr>
            <a:xfrm>
              <a:off x="8725359" y="1416957"/>
              <a:ext cx="941608" cy="941608"/>
            </a:xfrm>
            <a:prstGeom prst="rect">
              <a:avLst/>
            </a:prstGeom>
          </p:spPr>
        </p:pic>
        <p:pic>
          <p:nvPicPr>
            <p:cNvPr id="17" name="Picture 16">
              <a:extLst>
                <a:ext uri="{FF2B5EF4-FFF2-40B4-BE49-F238E27FC236}">
                  <a16:creationId xmlns:a16="http://schemas.microsoft.com/office/drawing/2014/main" id="{5019476C-2125-B788-F02B-79BC4CE9EA2D}"/>
                </a:ext>
              </a:extLst>
            </p:cNvPr>
            <p:cNvPicPr>
              <a:picLocks noChangeAspect="1"/>
            </p:cNvPicPr>
            <p:nvPr/>
          </p:nvPicPr>
          <p:blipFill>
            <a:blip r:embed="rId4">
              <a:lum bright="-15000" contrast="15000"/>
            </a:blip>
            <a:stretch>
              <a:fillRect/>
            </a:stretch>
          </p:blipFill>
          <p:spPr>
            <a:xfrm>
              <a:off x="9674049" y="1416957"/>
              <a:ext cx="941608" cy="941608"/>
            </a:xfrm>
            <a:prstGeom prst="rect">
              <a:avLst/>
            </a:prstGeom>
          </p:spPr>
        </p:pic>
        <p:pic>
          <p:nvPicPr>
            <p:cNvPr id="18" name="Picture 17">
              <a:extLst>
                <a:ext uri="{FF2B5EF4-FFF2-40B4-BE49-F238E27FC236}">
                  <a16:creationId xmlns:a16="http://schemas.microsoft.com/office/drawing/2014/main" id="{15BBB5D0-5F3A-A7FE-728E-56762DA83054}"/>
                </a:ext>
              </a:extLst>
            </p:cNvPr>
            <p:cNvPicPr>
              <a:picLocks noChangeAspect="1"/>
            </p:cNvPicPr>
            <p:nvPr/>
          </p:nvPicPr>
          <p:blipFill>
            <a:blip r:embed="rId5">
              <a:lum bright="-15000" contrast="15000"/>
            </a:blip>
            <a:stretch>
              <a:fillRect/>
            </a:stretch>
          </p:blipFill>
          <p:spPr>
            <a:xfrm>
              <a:off x="10627087" y="1466984"/>
              <a:ext cx="830027" cy="841555"/>
            </a:xfrm>
            <a:prstGeom prst="rect">
              <a:avLst/>
            </a:prstGeom>
          </p:spPr>
        </p:pic>
        <p:sp>
          <p:nvSpPr>
            <p:cNvPr id="21" name="TextBox 20">
              <a:extLst>
                <a:ext uri="{FF2B5EF4-FFF2-40B4-BE49-F238E27FC236}">
                  <a16:creationId xmlns:a16="http://schemas.microsoft.com/office/drawing/2014/main" id="{A3D8E489-47EB-45DD-2AB2-0A5BD1D1ABE8}"/>
                </a:ext>
              </a:extLst>
            </p:cNvPr>
            <p:cNvSpPr txBox="1"/>
            <p:nvPr/>
          </p:nvSpPr>
          <p:spPr>
            <a:xfrm>
              <a:off x="11543052" y="1604351"/>
              <a:ext cx="433132" cy="523220"/>
            </a:xfrm>
            <a:prstGeom prst="rect">
              <a:avLst/>
            </a:prstGeom>
            <a:noFill/>
          </p:spPr>
          <p:txBody>
            <a:bodyPr wrap="none" rtlCol="0">
              <a:spAutoFit/>
            </a:bodyPr>
            <a:lstStyle/>
            <a:p>
              <a:r>
                <a:rPr lang="en-NL" sz="2800" dirty="0"/>
                <a:t>…</a:t>
              </a:r>
            </a:p>
          </p:txBody>
        </p:sp>
      </p:grpSp>
      <p:pic>
        <p:nvPicPr>
          <p:cNvPr id="22" name="Picture 21">
            <a:extLst>
              <a:ext uri="{FF2B5EF4-FFF2-40B4-BE49-F238E27FC236}">
                <a16:creationId xmlns:a16="http://schemas.microsoft.com/office/drawing/2014/main" id="{B13321C2-A9D4-3094-F87F-EF2B85067B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9" t="14808" r="24039" b="18269"/>
          <a:stretch/>
        </p:blipFill>
        <p:spPr bwMode="auto">
          <a:xfrm>
            <a:off x="2823884" y="3532131"/>
            <a:ext cx="979951" cy="947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018BFF-C093-4D5E-EAD4-DF1B19A6D6FA}"/>
              </a:ext>
            </a:extLst>
          </p:cNvPr>
          <p:cNvPicPr>
            <a:picLocks noChangeAspect="1"/>
          </p:cNvPicPr>
          <p:nvPr/>
        </p:nvPicPr>
        <p:blipFill>
          <a:blip r:embed="rId7"/>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71781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Measuring Information Content</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65408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t>
            </a:r>
            <a:r>
              <a:rPr lang="en-NL" sz="2400" b="1" dirty="0"/>
              <a:t>average information content</a:t>
            </a:r>
            <a:r>
              <a:rPr lang="en-NL" sz="2400" dirty="0"/>
              <a:t> is L bits per symbol</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1082911" y="5468184"/>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5" name="Picture 4">
            <a:extLst>
              <a:ext uri="{FF2B5EF4-FFF2-40B4-BE49-F238E27FC236}">
                <a16:creationId xmlns:a16="http://schemas.microsoft.com/office/drawing/2014/main" id="{901694B8-2533-F983-7619-032762549C8B}"/>
              </a:ext>
            </a:extLst>
          </p:cNvPr>
          <p:cNvPicPr>
            <a:picLocks noChangeAspect="1"/>
          </p:cNvPicPr>
          <p:nvPr/>
        </p:nvPicPr>
        <p:blipFill>
          <a:blip r:embed="rId2"/>
          <a:stretch>
            <a:fillRect/>
          </a:stretch>
        </p:blipFill>
        <p:spPr>
          <a:xfrm>
            <a:off x="486254" y="1232072"/>
            <a:ext cx="1542474" cy="1692553"/>
          </a:xfrm>
          <a:prstGeom prst="rect">
            <a:avLst/>
          </a:prstGeom>
        </p:spPr>
      </p:pic>
      <p:pic>
        <p:nvPicPr>
          <p:cNvPr id="6" name="Picture 5">
            <a:extLst>
              <a:ext uri="{FF2B5EF4-FFF2-40B4-BE49-F238E27FC236}">
                <a16:creationId xmlns:a16="http://schemas.microsoft.com/office/drawing/2014/main" id="{9E948DEB-0C6C-975B-B691-152AA0326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1720608" y="2462360"/>
            <a:ext cx="979951" cy="94728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464418-57A7-E57B-434A-CBA198C8A1CC}"/>
              </a:ext>
            </a:extLst>
          </p:cNvPr>
          <p:cNvGrpSpPr/>
          <p:nvPr/>
        </p:nvGrpSpPr>
        <p:grpSpPr>
          <a:xfrm>
            <a:off x="2093067" y="1078911"/>
            <a:ext cx="1953153" cy="1618569"/>
            <a:chOff x="2093067" y="1078911"/>
            <a:chExt cx="1953153" cy="1618569"/>
          </a:xfrm>
        </p:grpSpPr>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7" name="TextBox 6">
              <a:extLst>
                <a:ext uri="{FF2B5EF4-FFF2-40B4-BE49-F238E27FC236}">
                  <a16:creationId xmlns:a16="http://schemas.microsoft.com/office/drawing/2014/main" id="{CD178321-4B77-62B6-2A6F-1E7AA84BD778}"/>
                </a:ext>
              </a:extLst>
            </p:cNvPr>
            <p:cNvSpPr txBox="1"/>
            <p:nvPr/>
          </p:nvSpPr>
          <p:spPr>
            <a:xfrm>
              <a:off x="2093067"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3" name="Group 2">
            <a:extLst>
              <a:ext uri="{FF2B5EF4-FFF2-40B4-BE49-F238E27FC236}">
                <a16:creationId xmlns:a16="http://schemas.microsoft.com/office/drawing/2014/main" id="{E65DFF84-D1C6-3790-47E0-6F68E77F0690}"/>
              </a:ext>
            </a:extLst>
          </p:cNvPr>
          <p:cNvGrpSpPr/>
          <p:nvPr/>
        </p:nvGrpSpPr>
        <p:grpSpPr>
          <a:xfrm>
            <a:off x="8127018" y="1078911"/>
            <a:ext cx="3863052" cy="1929256"/>
            <a:chOff x="8127018" y="1078911"/>
            <a:chExt cx="3863052" cy="1929256"/>
          </a:xfrm>
        </p:grpSpPr>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4"/>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8" name="TextBox 7">
              <a:extLst>
                <a:ext uri="{FF2B5EF4-FFF2-40B4-BE49-F238E27FC236}">
                  <a16:creationId xmlns:a16="http://schemas.microsoft.com/office/drawing/2014/main" id="{97E5900D-541F-01FD-822C-0FA588D59246}"/>
                </a:ext>
              </a:extLst>
            </p:cNvPr>
            <p:cNvSpPr txBox="1"/>
            <p:nvPr/>
          </p:nvSpPr>
          <p:spPr>
            <a:xfrm>
              <a:off x="10100994"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2" name="Group 1">
            <a:extLst>
              <a:ext uri="{FF2B5EF4-FFF2-40B4-BE49-F238E27FC236}">
                <a16:creationId xmlns:a16="http://schemas.microsoft.com/office/drawing/2014/main" id="{AE0322BC-7F26-A889-B288-DE1BDDCB3845}"/>
              </a:ext>
            </a:extLst>
          </p:cNvPr>
          <p:cNvGrpSpPr/>
          <p:nvPr/>
        </p:nvGrpSpPr>
        <p:grpSpPr>
          <a:xfrm>
            <a:off x="4309110" y="1129360"/>
            <a:ext cx="3858049" cy="1851502"/>
            <a:chOff x="4309110" y="1129360"/>
            <a:chExt cx="3858049" cy="1851502"/>
          </a:xfrm>
        </p:grpSpPr>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5"/>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sp>
          <p:nvSpPr>
            <p:cNvPr id="9" name="TextBox 8">
              <a:extLst>
                <a:ext uri="{FF2B5EF4-FFF2-40B4-BE49-F238E27FC236}">
                  <a16:creationId xmlns:a16="http://schemas.microsoft.com/office/drawing/2014/main" id="{3BDF396C-FCD7-D848-AE5E-CAFB20D12C00}"/>
                </a:ext>
              </a:extLst>
            </p:cNvPr>
            <p:cNvSpPr txBox="1"/>
            <p:nvPr/>
          </p:nvSpPr>
          <p:spPr>
            <a:xfrm>
              <a:off x="6246440" y="1129360"/>
              <a:ext cx="1920719" cy="523220"/>
            </a:xfrm>
            <a:prstGeom prst="rect">
              <a:avLst/>
            </a:prstGeom>
            <a:noFill/>
          </p:spPr>
          <p:txBody>
            <a:bodyPr wrap="none" rtlCol="0">
              <a:spAutoFit/>
            </a:bodyPr>
            <a:lstStyle/>
            <a:p>
              <a:r>
                <a:rPr lang="en-NL" sz="2800" dirty="0"/>
                <a:t>01010001…</a:t>
              </a:r>
            </a:p>
          </p:txBody>
        </p:sp>
      </p:grpSp>
    </p:spTree>
    <p:extLst>
      <p:ext uri="{BB962C8B-B14F-4D97-AF65-F5344CB8AC3E}">
        <p14:creationId xmlns:p14="http://schemas.microsoft.com/office/powerpoint/2010/main" val="73080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1" end="1"/>
                                            </p:txEl>
                                          </p:spTgt>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xEl>
                                              <p:pRg st="2" end="2"/>
                                            </p:txEl>
                                          </p:spTgt>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1: lower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2"/>
          <a:stretch>
            <a:fillRect/>
          </a:stretch>
        </p:blipFill>
        <p:spPr>
          <a:xfrm>
            <a:off x="1778000" y="3238500"/>
            <a:ext cx="9093200" cy="3238500"/>
          </a:xfrm>
          <a:prstGeom prst="rect">
            <a:avLst/>
          </a:prstGeom>
        </p:spPr>
      </p:pic>
      <p:grpSp>
        <p:nvGrpSpPr>
          <p:cNvPr id="7" name="Group 6">
            <a:extLst>
              <a:ext uri="{FF2B5EF4-FFF2-40B4-BE49-F238E27FC236}">
                <a16:creationId xmlns:a16="http://schemas.microsoft.com/office/drawing/2014/main" id="{F7D2AC44-404D-6B7A-1A30-1B8F949A8F58}"/>
              </a:ext>
            </a:extLst>
          </p:cNvPr>
          <p:cNvGrpSpPr/>
          <p:nvPr/>
        </p:nvGrpSpPr>
        <p:grpSpPr>
          <a:xfrm>
            <a:off x="11083469" y="6292333"/>
            <a:ext cx="844550" cy="369332"/>
            <a:chOff x="11083469" y="6292333"/>
            <a:chExt cx="844550" cy="369332"/>
          </a:xfrm>
        </p:grpSpPr>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grpSp>
      <p:pic>
        <p:nvPicPr>
          <p:cNvPr id="23" name="Picture 22">
            <a:extLst>
              <a:ext uri="{FF2B5EF4-FFF2-40B4-BE49-F238E27FC236}">
                <a16:creationId xmlns:a16="http://schemas.microsoft.com/office/drawing/2014/main" id="{5F688B55-93A6-5379-C6CD-A6D6EEC658CB}"/>
              </a:ext>
            </a:extLst>
          </p:cNvPr>
          <p:cNvPicPr>
            <a:picLocks noChangeAspect="1"/>
          </p:cNvPicPr>
          <p:nvPr/>
        </p:nvPicPr>
        <p:blipFill>
          <a:blip r:embed="rId3"/>
          <a:stretch>
            <a:fillRect/>
          </a:stretch>
        </p:blipFill>
        <p:spPr>
          <a:xfrm>
            <a:off x="8597126" y="0"/>
            <a:ext cx="3594873" cy="737915"/>
          </a:xfrm>
          <a:prstGeom prst="rect">
            <a:avLst/>
          </a:prstGeom>
        </p:spPr>
      </p:pic>
      <p:sp>
        <p:nvSpPr>
          <p:cNvPr id="6" name="Rounded Rectangle 5">
            <a:extLst>
              <a:ext uri="{FF2B5EF4-FFF2-40B4-BE49-F238E27FC236}">
                <a16:creationId xmlns:a16="http://schemas.microsoft.com/office/drawing/2014/main" id="{777426C3-313F-70E8-1580-1BC5613C9058}"/>
              </a:ext>
            </a:extLst>
          </p:cNvPr>
          <p:cNvSpPr/>
          <p:nvPr/>
        </p:nvSpPr>
        <p:spPr>
          <a:xfrm>
            <a:off x="567869" y="1154369"/>
            <a:ext cx="8156406"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33271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2: upper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2068326373"/>
              </p:ext>
            </p:extLst>
          </p:nvPr>
        </p:nvGraphicFramePr>
        <p:xfrm>
          <a:off x="1034321" y="3525776"/>
          <a:ext cx="3653776" cy="3074340"/>
        </p:xfrm>
        <a:graphic>
          <a:graphicData uri="http://schemas.openxmlformats.org/drawingml/2006/table">
            <a:tbl>
              <a:tblPr firstRow="1" bandRow="1">
                <a:tableStyleId>{5C22544A-7EE6-4342-B048-85BDC9FD1C3A}</a:tableStyleId>
              </a:tblPr>
              <a:tblGrid>
                <a:gridCol w="1274164">
                  <a:extLst>
                    <a:ext uri="{9D8B030D-6E8A-4147-A177-3AD203B41FA5}">
                      <a16:colId xmlns:a16="http://schemas.microsoft.com/office/drawing/2014/main" val="1508775255"/>
                    </a:ext>
                  </a:extLst>
                </a:gridCol>
                <a:gridCol w="944380">
                  <a:extLst>
                    <a:ext uri="{9D8B030D-6E8A-4147-A177-3AD203B41FA5}">
                      <a16:colId xmlns:a16="http://schemas.microsoft.com/office/drawing/2014/main" val="424276721"/>
                    </a:ext>
                  </a:extLst>
                </a:gridCol>
                <a:gridCol w="1435232">
                  <a:extLst>
                    <a:ext uri="{9D8B030D-6E8A-4147-A177-3AD203B41FA5}">
                      <a16:colId xmlns:a16="http://schemas.microsoft.com/office/drawing/2014/main" val="714378612"/>
                    </a:ext>
                  </a:extLst>
                </a:gridCol>
              </a:tblGrid>
              <a:tr h="474660">
                <a:tc>
                  <a:txBody>
                    <a:bodyPr/>
                    <a:lstStyle/>
                    <a:p>
                      <a:r>
                        <a:rPr lang="nl-NL" sz="2000" dirty="0"/>
                        <a:t>Code word</a:t>
                      </a:r>
                      <a:endParaRPr lang="en-NL" sz="2000" dirty="0"/>
                    </a:p>
                  </a:txBody>
                  <a:tcPr/>
                </a:tc>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solidFill>
                            <a:schemeClr val="accent2"/>
                          </a:solidFill>
                        </a:rPr>
                        <a:t>10</a:t>
                      </a:r>
                    </a:p>
                  </a:txBody>
                  <a:tcPr anchor="ctr"/>
                </a:tc>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solidFill>
                            <a:schemeClr val="accent2"/>
                          </a:solidFill>
                        </a:rPr>
                        <a:t>00</a:t>
                      </a:r>
                    </a:p>
                  </a:txBody>
                  <a:tcPr anchor="ctr"/>
                </a:tc>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solidFill>
                            <a:schemeClr val="accent2"/>
                          </a:solidFill>
                        </a:rPr>
                        <a:t>01</a:t>
                      </a:r>
                    </a:p>
                  </a:txBody>
                  <a:tcPr anchor="ctr"/>
                </a:tc>
                <a:tc>
                  <a:txBody>
                    <a:bodyPr/>
                    <a:lstStyle/>
                    <a:p>
                      <a:r>
                        <a:rPr lang="en-NL" sz="2000" dirty="0"/>
                        <a:t>c</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solidFill>
                            <a:schemeClr val="accent2"/>
                          </a:solidFill>
                        </a:rPr>
                        <a:t>110</a:t>
                      </a:r>
                    </a:p>
                  </a:txBody>
                  <a:tcPr anchor="ctr"/>
                </a:tc>
                <a:tc>
                  <a:txBody>
                    <a:bodyPr/>
                    <a:lstStyle/>
                    <a:p>
                      <a:r>
                        <a:rPr lang="en-NL" sz="2000" dirty="0"/>
                        <a:t>d</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solidFill>
                            <a:schemeClr val="accent2"/>
                          </a:solidFill>
                        </a:rPr>
                        <a:t>111</a:t>
                      </a:r>
                    </a:p>
                  </a:txBody>
                  <a:tcPr anchor="ctr"/>
                </a:tc>
                <a:tc>
                  <a:txBody>
                    <a:bodyPr/>
                    <a:lstStyle/>
                    <a:p>
                      <a:r>
                        <a:rPr lang="en-NL" sz="2000" dirty="0"/>
                        <a:t>e</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grpSp>
        <p:nvGrpSpPr>
          <p:cNvPr id="6" name="Group 5">
            <a:extLst>
              <a:ext uri="{FF2B5EF4-FFF2-40B4-BE49-F238E27FC236}">
                <a16:creationId xmlns:a16="http://schemas.microsoft.com/office/drawing/2014/main" id="{443647F6-EBC5-6537-FD7E-B28E0FB00EA3}"/>
              </a:ext>
            </a:extLst>
          </p:cNvPr>
          <p:cNvGrpSpPr/>
          <p:nvPr/>
        </p:nvGrpSpPr>
        <p:grpSpPr>
          <a:xfrm>
            <a:off x="4762751" y="5792576"/>
            <a:ext cx="1228563" cy="514350"/>
            <a:chOff x="4762751" y="5792576"/>
            <a:chExt cx="1228563" cy="514350"/>
          </a:xfrm>
        </p:grpSpPr>
        <p:cxnSp>
          <p:nvCxnSpPr>
            <p:cNvPr id="19" name="Straight Connector 18">
              <a:extLst>
                <a:ext uri="{FF2B5EF4-FFF2-40B4-BE49-F238E27FC236}">
                  <a16:creationId xmlns:a16="http://schemas.microsoft.com/office/drawing/2014/main" id="{898CCD43-1B1B-5011-A030-B94DDC6BED20}"/>
                </a:ext>
              </a:extLst>
            </p:cNvPr>
            <p:cNvCxnSpPr/>
            <p:nvPr/>
          </p:nvCxnSpPr>
          <p:spPr>
            <a:xfrm>
              <a:off x="4762751" y="57925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74181" y="60897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82841" y="5889701"/>
              <a:ext cx="508473" cy="400110"/>
            </a:xfrm>
            <a:prstGeom prst="rect">
              <a:avLst/>
            </a:prstGeom>
            <a:noFill/>
          </p:spPr>
          <p:txBody>
            <a:bodyPr wrap="none" rtlCol="0">
              <a:spAutoFit/>
            </a:bodyPr>
            <a:lstStyle/>
            <a:p>
              <a:r>
                <a:rPr lang="en-NL" sz="2000" dirty="0"/>
                <a:t>0.3</a:t>
              </a:r>
            </a:p>
          </p:txBody>
        </p:sp>
      </p:grpSp>
      <p:grpSp>
        <p:nvGrpSpPr>
          <p:cNvPr id="8" name="Group 7">
            <a:extLst>
              <a:ext uri="{FF2B5EF4-FFF2-40B4-BE49-F238E27FC236}">
                <a16:creationId xmlns:a16="http://schemas.microsoft.com/office/drawing/2014/main" id="{4CA56E08-1406-3B49-FA14-04F08621EF1C}"/>
              </a:ext>
            </a:extLst>
          </p:cNvPr>
          <p:cNvGrpSpPr/>
          <p:nvPr/>
        </p:nvGrpSpPr>
        <p:grpSpPr>
          <a:xfrm>
            <a:off x="4785611" y="4455266"/>
            <a:ext cx="3680461" cy="1634490"/>
            <a:chOff x="4785611" y="4455266"/>
            <a:chExt cx="3680461" cy="1634490"/>
          </a:xfrm>
        </p:grpSpPr>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785611" y="445526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74331" y="608975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60181" y="445526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094471" y="571831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27756" y="5518256"/>
              <a:ext cx="638316" cy="400110"/>
            </a:xfrm>
            <a:prstGeom prst="rect">
              <a:avLst/>
            </a:prstGeom>
            <a:noFill/>
          </p:spPr>
          <p:txBody>
            <a:bodyPr wrap="none" rtlCol="0">
              <a:spAutoFit/>
            </a:bodyPr>
            <a:lstStyle/>
            <a:p>
              <a:r>
                <a:rPr lang="en-NL" sz="2000" dirty="0"/>
                <a:t>0.55</a:t>
              </a:r>
            </a:p>
          </p:txBody>
        </p:sp>
      </p:grpSp>
      <p:grpSp>
        <p:nvGrpSpPr>
          <p:cNvPr id="9" name="Group 8">
            <a:extLst>
              <a:ext uri="{FF2B5EF4-FFF2-40B4-BE49-F238E27FC236}">
                <a16:creationId xmlns:a16="http://schemas.microsoft.com/office/drawing/2014/main" id="{BA085B84-C07D-A6D7-D8D2-426EE06B836E}"/>
              </a:ext>
            </a:extLst>
          </p:cNvPr>
          <p:cNvGrpSpPr/>
          <p:nvPr/>
        </p:nvGrpSpPr>
        <p:grpSpPr>
          <a:xfrm>
            <a:off x="7094471" y="5221076"/>
            <a:ext cx="2419396" cy="514350"/>
            <a:chOff x="7094471" y="5221076"/>
            <a:chExt cx="2419396" cy="514350"/>
          </a:xfrm>
        </p:grpSpPr>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094471" y="522107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54641" y="52210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66071" y="55182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199357" y="5318201"/>
              <a:ext cx="314510" cy="400110"/>
            </a:xfrm>
            <a:prstGeom prst="rect">
              <a:avLst/>
            </a:prstGeom>
            <a:noFill/>
          </p:spPr>
          <p:txBody>
            <a:bodyPr wrap="none" rtlCol="0">
              <a:spAutoFit/>
            </a:bodyPr>
            <a:lstStyle/>
            <a:p>
              <a:r>
                <a:rPr lang="en-NL" sz="2000" dirty="0"/>
                <a:t>1</a:t>
              </a:r>
            </a:p>
          </p:txBody>
        </p:sp>
      </p:grpSp>
      <p:grpSp>
        <p:nvGrpSpPr>
          <p:cNvPr id="10" name="Group 9">
            <a:extLst>
              <a:ext uri="{FF2B5EF4-FFF2-40B4-BE49-F238E27FC236}">
                <a16:creationId xmlns:a16="http://schemas.microsoft.com/office/drawing/2014/main" id="{58199FE3-5C03-5596-3FA9-579169E69FF9}"/>
              </a:ext>
            </a:extLst>
          </p:cNvPr>
          <p:cNvGrpSpPr/>
          <p:nvPr/>
        </p:nvGrpSpPr>
        <p:grpSpPr>
          <a:xfrm>
            <a:off x="8582137" y="4929581"/>
            <a:ext cx="314510" cy="1108770"/>
            <a:chOff x="8582137" y="4929581"/>
            <a:chExt cx="314510" cy="1108770"/>
          </a:xfrm>
        </p:grpSpPr>
        <p:sp>
          <p:nvSpPr>
            <p:cNvPr id="70" name="TextBox 69">
              <a:extLst>
                <a:ext uri="{FF2B5EF4-FFF2-40B4-BE49-F238E27FC236}">
                  <a16:creationId xmlns:a16="http://schemas.microsoft.com/office/drawing/2014/main" id="{140B881A-A26D-87A1-0450-262C713C0188}"/>
                </a:ext>
              </a:extLst>
            </p:cNvPr>
            <p:cNvSpPr txBox="1"/>
            <p:nvPr/>
          </p:nvSpPr>
          <p:spPr>
            <a:xfrm>
              <a:off x="8582137" y="492958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82137" y="563824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7" name="Group 16">
            <a:extLst>
              <a:ext uri="{FF2B5EF4-FFF2-40B4-BE49-F238E27FC236}">
                <a16:creationId xmlns:a16="http://schemas.microsoft.com/office/drawing/2014/main" id="{9B0BA69A-6B13-1F5F-084F-7B76086411AD}"/>
              </a:ext>
            </a:extLst>
          </p:cNvPr>
          <p:cNvGrpSpPr/>
          <p:nvPr/>
        </p:nvGrpSpPr>
        <p:grpSpPr>
          <a:xfrm>
            <a:off x="4774181" y="4912466"/>
            <a:ext cx="2329956" cy="514350"/>
            <a:chOff x="4774181" y="4912466"/>
            <a:chExt cx="2329956" cy="514350"/>
          </a:xfrm>
        </p:grpSpPr>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57161" y="520964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65821" y="500959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74181" y="492389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74181" y="54268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049483-7AB5-A6AD-A233-6E7F1F8C4A26}"/>
                </a:ext>
              </a:extLst>
            </p:cNvPr>
            <p:cNvCxnSpPr/>
            <p:nvPr/>
          </p:nvCxnSpPr>
          <p:spPr>
            <a:xfrm>
              <a:off x="5745731" y="491246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8D9094-D388-744C-916E-E83EEAC92A84}"/>
              </a:ext>
            </a:extLst>
          </p:cNvPr>
          <p:cNvGrpSpPr/>
          <p:nvPr/>
        </p:nvGrpSpPr>
        <p:grpSpPr>
          <a:xfrm>
            <a:off x="5964667" y="4632401"/>
            <a:ext cx="314510" cy="1108770"/>
            <a:chOff x="5964667" y="4632401"/>
            <a:chExt cx="314510" cy="1108770"/>
          </a:xfrm>
        </p:grpSpPr>
        <p:sp>
          <p:nvSpPr>
            <p:cNvPr id="72" name="TextBox 71">
              <a:extLst>
                <a:ext uri="{FF2B5EF4-FFF2-40B4-BE49-F238E27FC236}">
                  <a16:creationId xmlns:a16="http://schemas.microsoft.com/office/drawing/2014/main" id="{E03F668B-2C22-FC53-C272-BD8F8D86CB0E}"/>
                </a:ext>
              </a:extLst>
            </p:cNvPr>
            <p:cNvSpPr txBox="1"/>
            <p:nvPr/>
          </p:nvSpPr>
          <p:spPr>
            <a:xfrm>
              <a:off x="5964667" y="463240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64667" y="534106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3" name="Group 12">
            <a:extLst>
              <a:ext uri="{FF2B5EF4-FFF2-40B4-BE49-F238E27FC236}">
                <a16:creationId xmlns:a16="http://schemas.microsoft.com/office/drawing/2014/main" id="{B49FBE94-C6CF-F06A-A448-C1875F45AE5A}"/>
              </a:ext>
            </a:extLst>
          </p:cNvPr>
          <p:cNvGrpSpPr/>
          <p:nvPr/>
        </p:nvGrpSpPr>
        <p:grpSpPr>
          <a:xfrm>
            <a:off x="4855957" y="5535371"/>
            <a:ext cx="314510" cy="1063049"/>
            <a:chOff x="4855957" y="5535371"/>
            <a:chExt cx="314510" cy="1063049"/>
          </a:xfrm>
        </p:grpSpPr>
        <p:sp>
          <p:nvSpPr>
            <p:cNvPr id="74" name="TextBox 73">
              <a:extLst>
                <a:ext uri="{FF2B5EF4-FFF2-40B4-BE49-F238E27FC236}">
                  <a16:creationId xmlns:a16="http://schemas.microsoft.com/office/drawing/2014/main" id="{B4C7DC42-1190-648E-BF8D-6B52A98A4669}"/>
                </a:ext>
              </a:extLst>
            </p:cNvPr>
            <p:cNvSpPr txBox="1"/>
            <p:nvPr/>
          </p:nvSpPr>
          <p:spPr>
            <a:xfrm>
              <a:off x="4855957" y="553537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55957" y="6198310"/>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1" name="Group 10">
            <a:extLst>
              <a:ext uri="{FF2B5EF4-FFF2-40B4-BE49-F238E27FC236}">
                <a16:creationId xmlns:a16="http://schemas.microsoft.com/office/drawing/2014/main" id="{6C6A32C5-E7B6-8FA2-9E8A-D2A7BDB43402}"/>
              </a:ext>
            </a:extLst>
          </p:cNvPr>
          <p:cNvGrpSpPr/>
          <p:nvPr/>
        </p:nvGrpSpPr>
        <p:grpSpPr>
          <a:xfrm>
            <a:off x="7303858" y="4532314"/>
            <a:ext cx="484079" cy="1700346"/>
            <a:chOff x="7303858" y="4532314"/>
            <a:chExt cx="484079" cy="1700346"/>
          </a:xfrm>
        </p:grpSpPr>
        <p:sp>
          <p:nvSpPr>
            <p:cNvPr id="76" name="TextBox 75">
              <a:extLst>
                <a:ext uri="{FF2B5EF4-FFF2-40B4-BE49-F238E27FC236}">
                  <a16:creationId xmlns:a16="http://schemas.microsoft.com/office/drawing/2014/main" id="{F8E7BD0C-C813-1AD8-8E4D-D5B81E7D9B0C}"/>
                </a:ext>
              </a:extLst>
            </p:cNvPr>
            <p:cNvSpPr txBox="1"/>
            <p:nvPr/>
          </p:nvSpPr>
          <p:spPr>
            <a:xfrm>
              <a:off x="7303858" y="453231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73427" y="5832550"/>
              <a:ext cx="314510" cy="400110"/>
            </a:xfrm>
            <a:prstGeom prst="rect">
              <a:avLst/>
            </a:prstGeom>
            <a:noFill/>
          </p:spPr>
          <p:txBody>
            <a:bodyPr wrap="none" rtlCol="0">
              <a:spAutoFit/>
            </a:bodyPr>
            <a:lstStyle/>
            <a:p>
              <a:r>
                <a:rPr lang="en-NL" sz="2000" dirty="0">
                  <a:solidFill>
                    <a:schemeClr val="accent2"/>
                  </a:solidFill>
                </a:rPr>
                <a:t>1</a:t>
              </a:r>
            </a:p>
          </p:txBody>
        </p:sp>
      </p:gr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b="1" dirty="0"/>
              <a:t>Huffman </a:t>
            </a:r>
            <a:r>
              <a:rPr lang="nl-NL" sz="2400" b="1" dirty="0" err="1"/>
              <a:t>coding</a:t>
            </a:r>
            <a:r>
              <a:rPr lang="nl-NL" sz="2400" b="1" dirty="0"/>
              <a:t> </a:t>
            </a:r>
            <a:r>
              <a:rPr lang="nl-NL" sz="2400" dirty="0"/>
              <a:t>(</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5185457" y="3050545"/>
            <a:ext cx="4970283"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dirty="0" err="1"/>
              <a:t>smallest</a:t>
            </a:r>
            <a:r>
              <a:rPr lang="nl-NL" dirty="0"/>
              <a:t> </a:t>
            </a:r>
            <a:r>
              <a:rPr lang="nl-NL" dirty="0" err="1"/>
              <a:t>probability</a:t>
            </a:r>
            <a:r>
              <a:rPr lang="nl-NL"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r>
              <a:rPr lang="nl-NL" dirty="0"/>
              <a:t>.</a:t>
            </a:r>
          </a:p>
          <a:p>
            <a:pPr marL="342900" indent="-342900">
              <a:buAutoNum type="arabicPeriod"/>
            </a:pPr>
            <a:endParaRPr lang="nl-NL" dirty="0"/>
          </a:p>
        </p:txBody>
      </p:sp>
      <p:pic>
        <p:nvPicPr>
          <p:cNvPr id="2" name="Picture 1">
            <a:extLst>
              <a:ext uri="{FF2B5EF4-FFF2-40B4-BE49-F238E27FC236}">
                <a16:creationId xmlns:a16="http://schemas.microsoft.com/office/drawing/2014/main" id="{9B124936-711E-661B-3D1A-3CDDF464A25D}"/>
              </a:ext>
            </a:extLst>
          </p:cNvPr>
          <p:cNvPicPr>
            <a:picLocks noChangeAspect="1"/>
          </p:cNvPicPr>
          <p:nvPr/>
        </p:nvPicPr>
        <p:blipFill>
          <a:blip r:embed="rId2"/>
          <a:stretch>
            <a:fillRect/>
          </a:stretch>
        </p:blipFill>
        <p:spPr>
          <a:xfrm>
            <a:off x="8597126" y="0"/>
            <a:ext cx="3594873" cy="737915"/>
          </a:xfrm>
          <a:prstGeom prst="rect">
            <a:avLst/>
          </a:prstGeom>
        </p:spPr>
      </p:pic>
      <p:sp>
        <p:nvSpPr>
          <p:cNvPr id="4" name="Rounded Rectangle 3">
            <a:extLst>
              <a:ext uri="{FF2B5EF4-FFF2-40B4-BE49-F238E27FC236}">
                <a16:creationId xmlns:a16="http://schemas.microsoft.com/office/drawing/2014/main" id="{85DC485C-75BC-2E47-8E8E-077449768E5E}"/>
              </a:ext>
            </a:extLst>
          </p:cNvPr>
          <p:cNvSpPr/>
          <p:nvPr/>
        </p:nvSpPr>
        <p:spPr>
          <a:xfrm>
            <a:off x="647878" y="1206874"/>
            <a:ext cx="8091387"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
        <p:nvSpPr>
          <p:cNvPr id="5" name="Rectangle 4">
            <a:extLst>
              <a:ext uri="{FF2B5EF4-FFF2-40B4-BE49-F238E27FC236}">
                <a16:creationId xmlns:a16="http://schemas.microsoft.com/office/drawing/2014/main" id="{1389F10B-BA72-45BE-965A-A68741EAD78A}"/>
              </a:ext>
            </a:extLst>
          </p:cNvPr>
          <p:cNvSpPr/>
          <p:nvPr/>
        </p:nvSpPr>
        <p:spPr>
          <a:xfrm>
            <a:off x="824459" y="3525776"/>
            <a:ext cx="1484026" cy="3074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5001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Huffman code for letter frequency</a:t>
            </a:r>
          </a:p>
        </p:txBody>
      </p:sp>
      <p:pic>
        <p:nvPicPr>
          <p:cNvPr id="2" name="Picture 1">
            <a:extLst>
              <a:ext uri="{FF2B5EF4-FFF2-40B4-BE49-F238E27FC236}">
                <a16:creationId xmlns:a16="http://schemas.microsoft.com/office/drawing/2014/main" id="{961F1A15-F882-48E5-839A-9E75B231B034}"/>
              </a:ext>
            </a:extLst>
          </p:cNvPr>
          <p:cNvPicPr>
            <a:picLocks noChangeAspect="1"/>
          </p:cNvPicPr>
          <p:nvPr/>
        </p:nvPicPr>
        <p:blipFill>
          <a:blip r:embed="rId2"/>
          <a:stretch>
            <a:fillRect/>
          </a:stretch>
        </p:blipFill>
        <p:spPr>
          <a:xfrm>
            <a:off x="8597126" y="0"/>
            <a:ext cx="3594873" cy="737915"/>
          </a:xfrm>
          <a:prstGeom prst="rect">
            <a:avLst/>
          </a:prstGeom>
        </p:spPr>
      </p:pic>
      <p:pic>
        <p:nvPicPr>
          <p:cNvPr id="4" name="Picture 3">
            <a:extLst>
              <a:ext uri="{FF2B5EF4-FFF2-40B4-BE49-F238E27FC236}">
                <a16:creationId xmlns:a16="http://schemas.microsoft.com/office/drawing/2014/main" id="{1289E66E-9BCF-817B-E3A7-2EC015BF9AF0}"/>
              </a:ext>
            </a:extLst>
          </p:cNvPr>
          <p:cNvPicPr>
            <a:picLocks noChangeAspect="1"/>
          </p:cNvPicPr>
          <p:nvPr/>
        </p:nvPicPr>
        <p:blipFill>
          <a:blip r:embed="rId3"/>
          <a:stretch>
            <a:fillRect/>
          </a:stretch>
        </p:blipFill>
        <p:spPr>
          <a:xfrm>
            <a:off x="443345" y="990728"/>
            <a:ext cx="8686800" cy="5815131"/>
          </a:xfrm>
          <a:prstGeom prst="rect">
            <a:avLst/>
          </a:prstGeom>
        </p:spPr>
      </p:pic>
      <p:sp>
        <p:nvSpPr>
          <p:cNvPr id="7" name="TextBox 6">
            <a:extLst>
              <a:ext uri="{FF2B5EF4-FFF2-40B4-BE49-F238E27FC236}">
                <a16:creationId xmlns:a16="http://schemas.microsoft.com/office/drawing/2014/main" id="{B1743A03-9D52-1318-5F5E-B303639EBD74}"/>
              </a:ext>
            </a:extLst>
          </p:cNvPr>
          <p:cNvSpPr txBox="1"/>
          <p:nvPr/>
        </p:nvSpPr>
        <p:spPr>
          <a:xfrm>
            <a:off x="9858450" y="6398905"/>
            <a:ext cx="2333549" cy="369332"/>
          </a:xfrm>
          <a:prstGeom prst="rect">
            <a:avLst/>
          </a:prstGeom>
          <a:noFill/>
        </p:spPr>
        <p:txBody>
          <a:bodyPr wrap="square">
            <a:spAutoFit/>
          </a:bodyPr>
          <a:lstStyle/>
          <a:p>
            <a:r>
              <a:rPr lang="en-US" dirty="0">
                <a:hlinkClick r:id="rId4"/>
              </a:rPr>
              <a:t>Book</a:t>
            </a:r>
            <a:r>
              <a:rPr lang="en-US" dirty="0"/>
              <a:t> by David MacKay</a:t>
            </a:r>
          </a:p>
        </p:txBody>
      </p:sp>
      <p:grpSp>
        <p:nvGrpSpPr>
          <p:cNvPr id="5" name="Group 4">
            <a:extLst>
              <a:ext uri="{FF2B5EF4-FFF2-40B4-BE49-F238E27FC236}">
                <a16:creationId xmlns:a16="http://schemas.microsoft.com/office/drawing/2014/main" id="{D1250D8D-8667-70B8-696E-B03696886BDA}"/>
              </a:ext>
            </a:extLst>
          </p:cNvPr>
          <p:cNvGrpSpPr/>
          <p:nvPr/>
        </p:nvGrpSpPr>
        <p:grpSpPr>
          <a:xfrm>
            <a:off x="7698579" y="1668139"/>
            <a:ext cx="4050076" cy="3832876"/>
            <a:chOff x="7640877" y="2022442"/>
            <a:chExt cx="4050076" cy="3832876"/>
          </a:xfrm>
        </p:grpSpPr>
        <p:pic>
          <p:nvPicPr>
            <p:cNvPr id="2050" name="Picture 2">
              <a:extLst>
                <a:ext uri="{FF2B5EF4-FFF2-40B4-BE49-F238E27FC236}">
                  <a16:creationId xmlns:a16="http://schemas.microsoft.com/office/drawing/2014/main" id="{AF83FC9C-CFEC-8A4E-E25E-AF9215B0D5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98" t="11704" r="14041" b="14401"/>
            <a:stretch/>
          </p:blipFill>
          <p:spPr bwMode="auto">
            <a:xfrm>
              <a:off x="7640877" y="2022442"/>
              <a:ext cx="4050076" cy="3832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B295A-F5AF-ED8A-258C-81E907864A88}"/>
                </a:ext>
              </a:extLst>
            </p:cNvPr>
            <p:cNvSpPr txBox="1"/>
            <p:nvPr/>
          </p:nvSpPr>
          <p:spPr>
            <a:xfrm>
              <a:off x="8309868" y="2250795"/>
              <a:ext cx="287258" cy="338554"/>
            </a:xfrm>
            <a:prstGeom prst="rect">
              <a:avLst/>
            </a:prstGeom>
            <a:noFill/>
          </p:spPr>
          <p:txBody>
            <a:bodyPr wrap="none" rtlCol="0">
              <a:spAutoFit/>
            </a:bodyPr>
            <a:lstStyle/>
            <a:p>
              <a:r>
                <a:rPr lang="en-NL" sz="1600" dirty="0"/>
                <a:t>_</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89AC732-F3FE-C296-5138-724F016218A9}"/>
                  </a:ext>
                </a:extLst>
              </p:cNvPr>
              <p:cNvSpPr txBox="1"/>
              <p:nvPr/>
            </p:nvSpPr>
            <p:spPr>
              <a:xfrm>
                <a:off x="7522589" y="5753828"/>
                <a:ext cx="16075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m:t>
                      </m:r>
                      <m:r>
                        <a:rPr lang="en-US" sz="2400" b="0" i="1" smtClean="0">
                          <a:latin typeface="Cambria Math" panose="02040503050406030204" pitchFamily="18" charset="0"/>
                        </a:rPr>
                        <m:t>4.042</m:t>
                      </m:r>
                    </m:oMath>
                  </m:oMathPara>
                </a14:m>
                <a:endParaRPr lang="en-US" sz="2400" dirty="0"/>
              </a:p>
            </p:txBody>
          </p:sp>
        </mc:Choice>
        <mc:Fallback>
          <p:sp>
            <p:nvSpPr>
              <p:cNvPr id="6" name="TextBox 5">
                <a:extLst>
                  <a:ext uri="{FF2B5EF4-FFF2-40B4-BE49-F238E27FC236}">
                    <a16:creationId xmlns:a16="http://schemas.microsoft.com/office/drawing/2014/main" id="{889AC732-F3FE-C296-5138-724F016218A9}"/>
                  </a:ext>
                </a:extLst>
              </p:cNvPr>
              <p:cNvSpPr txBox="1">
                <a:spLocks noRot="1" noChangeAspect="1" noMove="1" noResize="1" noEditPoints="1" noAdjustHandles="1" noChangeArrowheads="1" noChangeShapeType="1" noTextEdit="1"/>
              </p:cNvSpPr>
              <p:nvPr/>
            </p:nvSpPr>
            <p:spPr>
              <a:xfrm>
                <a:off x="7522589" y="5753828"/>
                <a:ext cx="1607556" cy="461665"/>
              </a:xfrm>
              <a:prstGeom prst="rect">
                <a:avLst/>
              </a:prstGeom>
              <a:blipFill>
                <a:blip r:embed="rId6"/>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42360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Experiments: Alice vs letter samples</a:t>
            </a:r>
          </a:p>
        </p:txBody>
      </p:sp>
      <p:sp>
        <p:nvSpPr>
          <p:cNvPr id="3" name="TextBox 2">
            <a:extLst>
              <a:ext uri="{FF2B5EF4-FFF2-40B4-BE49-F238E27FC236}">
                <a16:creationId xmlns:a16="http://schemas.microsoft.com/office/drawing/2014/main" id="{EA0F2F67-3454-1A27-EB29-20414B51FE10}"/>
              </a:ext>
            </a:extLst>
          </p:cNvPr>
          <p:cNvSpPr txBox="1"/>
          <p:nvPr/>
        </p:nvSpPr>
        <p:spPr>
          <a:xfrm>
            <a:off x="49103" y="2431803"/>
            <a:ext cx="6212910" cy="461665"/>
          </a:xfrm>
          <a:prstGeom prst="rect">
            <a:avLst/>
          </a:prstGeom>
          <a:noFill/>
        </p:spPr>
        <p:txBody>
          <a:bodyPr wrap="square" rtlCol="0">
            <a:spAutoFit/>
          </a:bodyPr>
          <a:lstStyle/>
          <a:p>
            <a:r>
              <a:rPr lang="en-NL" sz="2400" b="1" dirty="0"/>
              <a:t>Experiment: Alice’s adventures in Wonderland</a:t>
            </a:r>
          </a:p>
        </p:txBody>
      </p:sp>
      <p:pic>
        <p:nvPicPr>
          <p:cNvPr id="2" name="Picture 1">
            <a:extLst>
              <a:ext uri="{FF2B5EF4-FFF2-40B4-BE49-F238E27FC236}">
                <a16:creationId xmlns:a16="http://schemas.microsoft.com/office/drawing/2014/main" id="{9DA8A7C5-F19F-F772-430E-753157CE1B7E}"/>
              </a:ext>
            </a:extLst>
          </p:cNvPr>
          <p:cNvPicPr>
            <a:picLocks noChangeAspect="1"/>
          </p:cNvPicPr>
          <p:nvPr/>
        </p:nvPicPr>
        <p:blipFill>
          <a:blip r:embed="rId2"/>
          <a:stretch>
            <a:fillRect/>
          </a:stretch>
        </p:blipFill>
        <p:spPr>
          <a:xfrm>
            <a:off x="8597126" y="0"/>
            <a:ext cx="3594873" cy="737915"/>
          </a:xfrm>
          <a:prstGeom prst="rect">
            <a:avLst/>
          </a:prstGeom>
        </p:spPr>
      </p:pic>
      <p:sp>
        <p:nvSpPr>
          <p:cNvPr id="6" name="TextBox 5">
            <a:extLst>
              <a:ext uri="{FF2B5EF4-FFF2-40B4-BE49-F238E27FC236}">
                <a16:creationId xmlns:a16="http://schemas.microsoft.com/office/drawing/2014/main" id="{EF688B1E-5366-DD41-B4A7-F7C970C82563}"/>
              </a:ext>
            </a:extLst>
          </p:cNvPr>
          <p:cNvSpPr txBox="1"/>
          <p:nvPr/>
        </p:nvSpPr>
        <p:spPr>
          <a:xfrm>
            <a:off x="6566557" y="2431803"/>
            <a:ext cx="5362167" cy="461665"/>
          </a:xfrm>
          <a:prstGeom prst="rect">
            <a:avLst/>
          </a:prstGeom>
          <a:noFill/>
        </p:spPr>
        <p:txBody>
          <a:bodyPr wrap="square" rtlCol="0">
            <a:spAutoFit/>
          </a:bodyPr>
          <a:lstStyle/>
          <a:p>
            <a:r>
              <a:rPr lang="en-NL" sz="2400" b="1" dirty="0"/>
              <a:t>Experiment: independent letter samples</a:t>
            </a:r>
          </a:p>
        </p:txBody>
      </p:sp>
      <p:sp>
        <p:nvSpPr>
          <p:cNvPr id="7" name="Rounded Rectangle 6">
            <a:extLst>
              <a:ext uri="{FF2B5EF4-FFF2-40B4-BE49-F238E27FC236}">
                <a16:creationId xmlns:a16="http://schemas.microsoft.com/office/drawing/2014/main" id="{B86977AA-9A57-BA3B-AF35-C3B6DDDFAC6B}"/>
              </a:ext>
            </a:extLst>
          </p:cNvPr>
          <p:cNvSpPr/>
          <p:nvPr/>
        </p:nvSpPr>
        <p:spPr>
          <a:xfrm>
            <a:off x="717224" y="1263772"/>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15" name="Picture 14">
            <a:extLst>
              <a:ext uri="{FF2B5EF4-FFF2-40B4-BE49-F238E27FC236}">
                <a16:creationId xmlns:a16="http://schemas.microsoft.com/office/drawing/2014/main" id="{0D58EED3-1804-5C23-44E5-189A6F528FA8}"/>
              </a:ext>
            </a:extLst>
          </p:cNvPr>
          <p:cNvPicPr>
            <a:picLocks noChangeAspect="1"/>
          </p:cNvPicPr>
          <p:nvPr/>
        </p:nvPicPr>
        <p:blipFill>
          <a:blip r:embed="rId3"/>
          <a:stretch>
            <a:fillRect/>
          </a:stretch>
        </p:blipFill>
        <p:spPr>
          <a:xfrm>
            <a:off x="10540433" y="1401779"/>
            <a:ext cx="1217305" cy="1152433"/>
          </a:xfrm>
          <a:prstGeom prst="rect">
            <a:avLst/>
          </a:prstGeom>
        </p:spPr>
      </p:pic>
      <p:pic>
        <p:nvPicPr>
          <p:cNvPr id="16" name="Picture 15">
            <a:extLst>
              <a:ext uri="{FF2B5EF4-FFF2-40B4-BE49-F238E27FC236}">
                <a16:creationId xmlns:a16="http://schemas.microsoft.com/office/drawing/2014/main" id="{16DAA0A7-AEC7-5FF2-B347-046E29D98137}"/>
              </a:ext>
            </a:extLst>
          </p:cNvPr>
          <p:cNvPicPr>
            <a:picLocks noChangeAspect="1"/>
          </p:cNvPicPr>
          <p:nvPr/>
        </p:nvPicPr>
        <p:blipFill>
          <a:blip r:embed="rId4"/>
          <a:stretch>
            <a:fillRect/>
          </a:stretch>
        </p:blipFill>
        <p:spPr>
          <a:xfrm>
            <a:off x="9362880" y="1155421"/>
            <a:ext cx="1217305" cy="1335746"/>
          </a:xfrm>
          <a:prstGeom prst="rect">
            <a:avLst/>
          </a:prstGeom>
        </p:spPr>
      </p:pic>
      <p:pic>
        <p:nvPicPr>
          <p:cNvPr id="1030" name="Picture 6">
            <a:extLst>
              <a:ext uri="{FF2B5EF4-FFF2-40B4-BE49-F238E27FC236}">
                <a16:creationId xmlns:a16="http://schemas.microsoft.com/office/drawing/2014/main" id="{64011FB7-3243-C762-D002-A78D0B4887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85" b="-776"/>
          <a:stretch/>
        </p:blipFill>
        <p:spPr bwMode="auto">
          <a:xfrm>
            <a:off x="49103" y="2855448"/>
            <a:ext cx="5917845" cy="41717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DF30521-F9CA-AB71-90C1-CB1341D7BD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720"/>
          <a:stretch/>
        </p:blipFill>
        <p:spPr bwMode="auto">
          <a:xfrm>
            <a:off x="6092701" y="2893468"/>
            <a:ext cx="5917845" cy="40957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025E69A-C1E1-431A-6590-7B47467BED4C}"/>
              </a:ext>
            </a:extLst>
          </p:cNvPr>
          <p:cNvSpPr/>
          <p:nvPr/>
        </p:nvSpPr>
        <p:spPr>
          <a:xfrm>
            <a:off x="4616970" y="5246557"/>
            <a:ext cx="1094282" cy="1259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8" name="Rectangle 17">
            <a:extLst>
              <a:ext uri="{FF2B5EF4-FFF2-40B4-BE49-F238E27FC236}">
                <a16:creationId xmlns:a16="http://schemas.microsoft.com/office/drawing/2014/main" id="{8F06E469-BACE-0057-6CA7-4C19093DDD0E}"/>
              </a:ext>
            </a:extLst>
          </p:cNvPr>
          <p:cNvSpPr/>
          <p:nvPr/>
        </p:nvSpPr>
        <p:spPr>
          <a:xfrm>
            <a:off x="10658006" y="4407108"/>
            <a:ext cx="1094282" cy="20986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56878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0" nodeType="clickEffect">
                                  <p:stCondLst>
                                    <p:cond delay="0"/>
                                  </p:stCondLst>
                                  <p:childTnLst>
                                    <p:animEffect transition="out" filter="wipe(down)">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grpSp>
        <p:nvGrpSpPr>
          <p:cNvPr id="8" name="Group 7">
            <a:extLst>
              <a:ext uri="{FF2B5EF4-FFF2-40B4-BE49-F238E27FC236}">
                <a16:creationId xmlns:a16="http://schemas.microsoft.com/office/drawing/2014/main" id="{2EF2346B-C2D1-F6D4-8B44-445EFAAC357C}"/>
              </a:ext>
            </a:extLst>
          </p:cNvPr>
          <p:cNvGrpSpPr/>
          <p:nvPr/>
        </p:nvGrpSpPr>
        <p:grpSpPr>
          <a:xfrm>
            <a:off x="3852119" y="1196679"/>
            <a:ext cx="4430303" cy="1748790"/>
            <a:chOff x="3852119" y="1196679"/>
            <a:chExt cx="4430303" cy="1748790"/>
          </a:xfrm>
        </p:grpSpPr>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xmlns="">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6226365" cy="461665"/>
          </a:xfrm>
          <a:prstGeom prst="rect">
            <a:avLst/>
          </a:prstGeom>
          <a:noFill/>
        </p:spPr>
        <p:txBody>
          <a:bodyPr wrap="square" rtlCol="0">
            <a:spAutoFit/>
          </a:bodyPr>
          <a:lstStyle/>
          <a:p>
            <a:r>
              <a:rPr lang="en-NL" sz="2400" b="1" dirty="0"/>
              <a:t>Example: Binary Symmetric Channel (BSC)</a:t>
            </a:r>
          </a:p>
        </p:txBody>
      </p: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pSp>
        <p:nvGrpSpPr>
          <p:cNvPr id="6" name="Group 5">
            <a:extLst>
              <a:ext uri="{FF2B5EF4-FFF2-40B4-BE49-F238E27FC236}">
                <a16:creationId xmlns:a16="http://schemas.microsoft.com/office/drawing/2014/main" id="{018E60CC-C826-4D16-5FD8-4F7AC4A0A271}"/>
              </a:ext>
            </a:extLst>
          </p:cNvPr>
          <p:cNvGrpSpPr/>
          <p:nvPr/>
        </p:nvGrpSpPr>
        <p:grpSpPr>
          <a:xfrm>
            <a:off x="2194575" y="5338557"/>
            <a:ext cx="1589370" cy="1337370"/>
            <a:chOff x="2194575" y="5338557"/>
            <a:chExt cx="1589370" cy="1337370"/>
          </a:xfrm>
        </p:grpSpPr>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7B7F999-AFAB-838C-29F6-37D923F3CCB0}"/>
                  </a:ext>
                </a:extLst>
              </p:cNvPr>
              <p:cNvSpPr txBox="1"/>
              <p:nvPr/>
            </p:nvSpPr>
            <p:spPr>
              <a:xfrm>
                <a:off x="6499862" y="4885588"/>
                <a:ext cx="4401057" cy="1635961"/>
              </a:xfrm>
              <a:prstGeom prst="rect">
                <a:avLst/>
              </a:prstGeom>
              <a:noFill/>
            </p:spPr>
            <p:txBody>
              <a:bodyPr wrap="square" rtlCol="0">
                <a:spAutoFit/>
              </a:bodyPr>
              <a:lstStyle/>
              <a:p>
                <a:r>
                  <a:rPr lang="nl-NL" sz="2400" dirty="0"/>
                  <a:t>Every input bit is </a:t>
                </a:r>
                <a:r>
                  <a:rPr lang="nl-NL" sz="2400" dirty="0" err="1"/>
                  <a:t>independently</a:t>
                </a:r>
                <a:br>
                  <a:rPr lang="nl-NL" sz="2400" dirty="0"/>
                </a:b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[0.1 ,0.9]</m:t>
                      </m:r>
                    </m:oMath>
                  </m:oMathPara>
                </a14:m>
                <a:endParaRPr lang="en-NL" sz="2400" dirty="0"/>
              </a:p>
            </p:txBody>
          </p:sp>
        </mc:Choice>
        <mc:Fallback>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6499862" y="4885588"/>
                <a:ext cx="4401057" cy="1635961"/>
              </a:xfrm>
              <a:prstGeom prst="rect">
                <a:avLst/>
              </a:prstGeom>
              <a:blipFill>
                <a:blip r:embed="rId8"/>
                <a:stretch>
                  <a:fillRect l="-2011" t="-3077" b="-3077"/>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90B563D-E3AB-8B71-3A2D-328522F9A25C}"/>
              </a:ext>
            </a:extLst>
          </p:cNvPr>
          <p:cNvGrpSpPr/>
          <p:nvPr/>
        </p:nvGrpSpPr>
        <p:grpSpPr>
          <a:xfrm>
            <a:off x="141522" y="1277747"/>
            <a:ext cx="3551482" cy="1394334"/>
            <a:chOff x="141522" y="1277747"/>
            <a:chExt cx="3551482" cy="1394334"/>
          </a:xfrm>
        </p:grpSpPr>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sp>
        <p:nvSpPr>
          <p:cNvPr id="21" name="TextBox 20">
            <a:extLst>
              <a:ext uri="{FF2B5EF4-FFF2-40B4-BE49-F238E27FC236}">
                <a16:creationId xmlns:a16="http://schemas.microsoft.com/office/drawing/2014/main" id="{6FC7FB53-90A3-1639-A029-02517CF6DBA5}"/>
              </a:ext>
            </a:extLst>
          </p:cNvPr>
          <p:cNvSpPr txBox="1"/>
          <p:nvPr/>
        </p:nvSpPr>
        <p:spPr>
          <a:xfrm>
            <a:off x="5636301" y="4426091"/>
            <a:ext cx="6291769" cy="2308324"/>
          </a:xfrm>
          <a:prstGeom prst="rect">
            <a:avLst/>
          </a:prstGeom>
          <a:noFill/>
        </p:spPr>
        <p:txBody>
          <a:bodyPr wrap="square" rtlCol="0">
            <a:spAutoFit/>
          </a:bodyPr>
          <a:lstStyle/>
          <a:p>
            <a:r>
              <a:rPr lang="en-NL" sz="2400" b="1" dirty="0"/>
              <a:t>Example: (3-fold)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a:t>
            </a:r>
            <a:br>
              <a:rPr lang="en-US" sz="2400" dirty="0"/>
            </a:br>
            <a:r>
              <a:rPr lang="en-US" sz="2400" dirty="0"/>
              <a:t>by “majority vote”</a:t>
            </a:r>
          </a:p>
          <a:p>
            <a:r>
              <a:rPr lang="en-US" sz="2400" dirty="0"/>
              <a:t>Rate: 1/3 (not so good)</a:t>
            </a:r>
          </a:p>
          <a:p>
            <a:r>
              <a:rPr lang="en-US" sz="2400" dirty="0"/>
              <a:t>Probability of success: 0.97 per bit</a:t>
            </a:r>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2994573"/>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a:t>
            </a:r>
            <a:r>
              <a:rPr lang="en-US" sz="2400" dirty="0">
                <a:solidFill>
                  <a:schemeClr val="accent2"/>
                </a:solidFill>
              </a:rPr>
              <a:t>Code rate</a:t>
            </a:r>
            <a:r>
              <a:rPr lang="en-US" sz="2400" dirty="0"/>
              <a:t>: transmitted message bits per channel use </a:t>
            </a:r>
          </a:p>
          <a:p>
            <a:r>
              <a:rPr lang="en-US" sz="2400" dirty="0"/>
              <a:t>2. </a:t>
            </a:r>
            <a:r>
              <a:rPr lang="en-US" sz="2400" dirty="0">
                <a:solidFill>
                  <a:schemeClr val="accent2"/>
                </a:solidFill>
              </a:rPr>
              <a:t>Probability of correctly decoding </a:t>
            </a:r>
            <a:r>
              <a:rPr lang="en-US" sz="2400" dirty="0"/>
              <a:t>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271120" y="4426091"/>
            <a:ext cx="4538715" cy="2308324"/>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p:txBody>
      </p:sp>
      <p:grpSp>
        <p:nvGrpSpPr>
          <p:cNvPr id="8" name="Group 7">
            <a:extLst>
              <a:ext uri="{FF2B5EF4-FFF2-40B4-BE49-F238E27FC236}">
                <a16:creationId xmlns:a16="http://schemas.microsoft.com/office/drawing/2014/main" id="{2A95BE2E-7255-107C-8FB3-9C8B50D33C24}"/>
              </a:ext>
            </a:extLst>
          </p:cNvPr>
          <p:cNvGrpSpPr/>
          <p:nvPr/>
        </p:nvGrpSpPr>
        <p:grpSpPr>
          <a:xfrm>
            <a:off x="8366472" y="1245451"/>
            <a:ext cx="3606054" cy="1391769"/>
            <a:chOff x="8366472" y="1245451"/>
            <a:chExt cx="3606054" cy="1391769"/>
          </a:xfrm>
        </p:grpSpPr>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6" name="TextBox 5">
              <a:extLst>
                <a:ext uri="{FF2B5EF4-FFF2-40B4-BE49-F238E27FC236}">
                  <a16:creationId xmlns:a16="http://schemas.microsoft.com/office/drawing/2014/main" id="{75949B22-4B37-6A4D-AF10-1A007E58D249}"/>
                </a:ext>
              </a:extLst>
            </p:cNvPr>
            <p:cNvSpPr txBox="1"/>
            <p:nvPr/>
          </p:nvSpPr>
          <p:spPr>
            <a:xfrm>
              <a:off x="10475978" y="2175555"/>
              <a:ext cx="1037463" cy="461665"/>
            </a:xfrm>
            <a:prstGeom prst="rect">
              <a:avLst/>
            </a:prstGeom>
            <a:noFill/>
          </p:spPr>
          <p:txBody>
            <a:bodyPr wrap="none" rtlCol="0">
              <a:spAutoFit/>
            </a:bodyPr>
            <a:lstStyle/>
            <a:p>
              <a:r>
                <a:rPr lang="nl-NL" sz="2400" dirty="0"/>
                <a:t>0110…</a:t>
              </a:r>
              <a:endParaRPr lang="en-NL" sz="2400" dirty="0"/>
            </a:p>
          </p:txBody>
        </p:sp>
      </p:grpSp>
    </p:spTree>
    <p:extLst>
      <p:ext uri="{BB962C8B-B14F-4D97-AF65-F5344CB8AC3E}">
        <p14:creationId xmlns:p14="http://schemas.microsoft.com/office/powerpoint/2010/main" val="299330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Smarter: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2829685"/>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a:t>
                </a:r>
                <a:r>
                  <a:rPr lang="nl-NL" sz="2400" dirty="0">
                    <a:solidFill>
                      <a:schemeClr val="accent6"/>
                    </a:solidFill>
                  </a:rPr>
                  <a:t>101</a:t>
                </a:r>
              </a:p>
              <a:p>
                <a:r>
                  <a:rPr lang="nl-NL" sz="2400" dirty="0"/>
                  <a:t>Y = 01</a:t>
                </a:r>
                <a:r>
                  <a:rPr lang="nl-NL" sz="2400" dirty="0">
                    <a:highlight>
                      <a:srgbClr val="FFFF00"/>
                    </a:highlight>
                  </a:rPr>
                  <a:t>0</a:t>
                </a:r>
                <a:r>
                  <a:rPr lang="nl-NL" sz="2400" dirty="0"/>
                  <a:t>0 </a:t>
                </a:r>
                <a:r>
                  <a:rPr lang="nl-NL" sz="2400" dirty="0">
                    <a:solidFill>
                      <a:schemeClr val="accent6"/>
                    </a:solidFill>
                  </a:rPr>
                  <a:t>101</a:t>
                </a:r>
                <a:r>
                  <a:rPr lang="nl-NL" sz="2400" dirty="0"/>
                  <a:t> </a:t>
                </a:r>
              </a:p>
              <a:p>
                <a:endParaRPr lang="nl-NL" sz="2400" dirty="0"/>
              </a:p>
              <a:p>
                <a:r>
                  <a:rPr lang="en-US" sz="2400" dirty="0"/>
                  <a:t>Rate: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4</m:t>
                        </m:r>
                      </m:num>
                      <m:den>
                        <m:r>
                          <a:rPr lang="en-US" sz="2400" b="0" i="1" dirty="0" smtClean="0">
                            <a:latin typeface="Cambria Math" panose="02040503050406030204" pitchFamily="18" charset="0"/>
                          </a:rPr>
                          <m:t>7</m:t>
                        </m:r>
                      </m:den>
                    </m:f>
                    <m:r>
                      <a:rPr lang="en-US" sz="2400" b="0" i="1" dirty="0" smtClean="0">
                        <a:latin typeface="Cambria Math" panose="02040503050406030204" pitchFamily="18" charset="0"/>
                      </a:rPr>
                      <m:t>=0.571</m:t>
                    </m:r>
                  </m:oMath>
                </a14:m>
                <a:r>
                  <a:rPr lang="en-US" sz="2400" dirty="0"/>
                  <a:t>   </a:t>
                </a:r>
                <a:br>
                  <a:rPr lang="en-US" sz="2400" dirty="0"/>
                </a:br>
                <a:r>
                  <a:rPr lang="en-US" sz="2400" dirty="0"/>
                  <a:t>Probability of success: 93% (per bit)</a:t>
                </a:r>
              </a:p>
            </p:txBody>
          </p:sp>
        </mc:Choice>
        <mc:Fallback>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2829685"/>
              </a:xfrm>
              <a:prstGeom prst="rect">
                <a:avLst/>
              </a:prstGeom>
              <a:blipFill>
                <a:blip r:embed="rId2"/>
                <a:stretch>
                  <a:fillRect l="-2083" t="-1786" b="-3571"/>
                </a:stretch>
              </a:blipFill>
            </p:spPr>
            <p:txBody>
              <a:bodyPr/>
              <a:lstStyle/>
              <a:p>
                <a:r>
                  <a:rPr lang="en-NL">
                    <a:noFill/>
                  </a:rPr>
                  <a:t> </a:t>
                </a:r>
              </a:p>
            </p:txBody>
          </p:sp>
        </mc:Fallback>
      </mc:AlternateContent>
      <p:grpSp>
        <p:nvGrpSpPr>
          <p:cNvPr id="24" name="Group 23">
            <a:extLst>
              <a:ext uri="{FF2B5EF4-FFF2-40B4-BE49-F238E27FC236}">
                <a16:creationId xmlns:a16="http://schemas.microsoft.com/office/drawing/2014/main" id="{CC56BDED-9DFE-0DCC-5ADD-E9207F8B6FED}"/>
              </a:ext>
            </a:extLst>
          </p:cNvPr>
          <p:cNvGrpSpPr/>
          <p:nvPr/>
        </p:nvGrpSpPr>
        <p:grpSpPr>
          <a:xfrm>
            <a:off x="8743861" y="3017688"/>
            <a:ext cx="3180539" cy="3117039"/>
            <a:chOff x="8743861" y="3017688"/>
            <a:chExt cx="3180539" cy="3117039"/>
          </a:xfrm>
        </p:grpSpPr>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gr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xmlns="">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4745CB6-53F5-482D-7BC2-94898CCE1367}"/>
                  </a:ext>
                </a:extLst>
              </p:cNvPr>
              <p:cNvSpPr txBox="1"/>
              <p:nvPr/>
            </p:nvSpPr>
            <p:spPr>
              <a:xfrm>
                <a:off x="6394544" y="4127350"/>
                <a:ext cx="5105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6394544" y="4127350"/>
                <a:ext cx="510591" cy="523220"/>
              </a:xfrm>
              <a:prstGeom prst="rect">
                <a:avLst/>
              </a:prstGeom>
              <a:blipFill>
                <a:blip r:embed="rId5"/>
                <a:stretch>
                  <a:fillRect r="-21951" b="-232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1E37B04-0801-ABE4-E5F1-466C29A73B84}"/>
                  </a:ext>
                </a:extLst>
              </p:cNvPr>
              <p:cNvSpPr txBox="1"/>
              <p:nvPr/>
            </p:nvSpPr>
            <p:spPr>
              <a:xfrm>
                <a:off x="7013234" y="4449106"/>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7013234" y="4449106"/>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xmlns="">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xmlns="">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xmlns="">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
        <p:nvSpPr>
          <p:cNvPr id="22" name="TextBox 21">
            <a:extLst>
              <a:ext uri="{FF2B5EF4-FFF2-40B4-BE49-F238E27FC236}">
                <a16:creationId xmlns:a16="http://schemas.microsoft.com/office/drawing/2014/main" id="{F51A83AD-2255-7D3E-95FA-445B174E85E8}"/>
              </a:ext>
            </a:extLst>
          </p:cNvPr>
          <p:cNvSpPr txBox="1"/>
          <p:nvPr/>
        </p:nvSpPr>
        <p:spPr>
          <a:xfrm>
            <a:off x="6571362" y="6314769"/>
            <a:ext cx="4864370" cy="461665"/>
          </a:xfrm>
          <a:prstGeom prst="rect">
            <a:avLst/>
          </a:prstGeom>
          <a:noFill/>
        </p:spPr>
        <p:txBody>
          <a:bodyPr wrap="square" rtlCol="0">
            <a:spAutoFit/>
          </a:bodyPr>
          <a:lstStyle/>
          <a:p>
            <a:r>
              <a:rPr lang="en-US" sz="2400" dirty="0"/>
              <a:t>Invariant: even parity per circle!</a:t>
            </a:r>
          </a:p>
        </p:txBody>
      </p:sp>
      <p:sp>
        <p:nvSpPr>
          <p:cNvPr id="25" name="TextBox 24">
            <a:extLst>
              <a:ext uri="{FF2B5EF4-FFF2-40B4-BE49-F238E27FC236}">
                <a16:creationId xmlns:a16="http://schemas.microsoft.com/office/drawing/2014/main" id="{F0AB1CE7-EBAF-FBFE-3FC1-45AB7E54C807}"/>
              </a:ext>
            </a:extLst>
          </p:cNvPr>
          <p:cNvSpPr txBox="1"/>
          <p:nvPr/>
        </p:nvSpPr>
        <p:spPr>
          <a:xfrm>
            <a:off x="10751537" y="4496933"/>
            <a:ext cx="367408" cy="523220"/>
          </a:xfrm>
          <a:prstGeom prst="rect">
            <a:avLst/>
          </a:prstGeom>
          <a:noFill/>
        </p:spPr>
        <p:txBody>
          <a:bodyPr wrap="none" rtlCol="0">
            <a:spAutoFit/>
          </a:bodyPr>
          <a:lstStyle/>
          <a:p>
            <a:r>
              <a:rPr lang="en-US" sz="2800" dirty="0">
                <a:highlight>
                  <a:srgbClr val="FFFF00"/>
                </a:highlight>
              </a:rPr>
              <a:t>0</a:t>
            </a:r>
          </a:p>
        </p:txBody>
      </p:sp>
    </p:spTree>
    <p:extLst>
      <p:ext uri="{BB962C8B-B14F-4D97-AF65-F5344CB8AC3E}">
        <p14:creationId xmlns:p14="http://schemas.microsoft.com/office/powerpoint/2010/main" val="19278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15" grpId="0"/>
      <p:bldP spid="16" grpId="0"/>
      <p:bldP spid="17" grpId="0"/>
      <p:bldP spid="20" grpId="0"/>
      <p:bldP spid="23" grpId="0"/>
      <p:bldP spid="26" grpId="0"/>
      <p:bldP spid="27" grpId="0"/>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98BCD6-1B26-71E4-FC6A-C1CB8F490B8D}"/>
              </a:ext>
            </a:extLst>
          </p:cNvPr>
          <p:cNvPicPr>
            <a:picLocks noChangeAspect="1"/>
          </p:cNvPicPr>
          <p:nvPr/>
        </p:nvPicPr>
        <p:blipFill>
          <a:blip r:embed="rId2"/>
          <a:stretch>
            <a:fillRect/>
          </a:stretch>
        </p:blipFill>
        <p:spPr>
          <a:xfrm>
            <a:off x="415120" y="2702820"/>
            <a:ext cx="11475855" cy="4587996"/>
          </a:xfrm>
          <a:prstGeom prst="rect">
            <a:avLst/>
          </a:prstGeom>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Illustration: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4" name="TextBox 23">
            <a:extLst>
              <a:ext uri="{FF2B5EF4-FFF2-40B4-BE49-F238E27FC236}">
                <a16:creationId xmlns:a16="http://schemas.microsoft.com/office/drawing/2014/main" id="{FFA11357-F132-A238-CB7C-3BDD12B6CF8A}"/>
              </a:ext>
            </a:extLst>
          </p:cNvPr>
          <p:cNvSpPr txBox="1"/>
          <p:nvPr/>
        </p:nvSpPr>
        <p:spPr>
          <a:xfrm>
            <a:off x="9858451" y="6421390"/>
            <a:ext cx="2333549" cy="369332"/>
          </a:xfrm>
          <a:prstGeom prst="rect">
            <a:avLst/>
          </a:prstGeom>
          <a:noFill/>
        </p:spPr>
        <p:txBody>
          <a:bodyPr wrap="square">
            <a:spAutoFit/>
          </a:bodyPr>
          <a:lstStyle/>
          <a:p>
            <a:r>
              <a:rPr lang="en-US" dirty="0">
                <a:hlinkClick r:id="rId3"/>
              </a:rPr>
              <a:t>Book</a:t>
            </a:r>
            <a:r>
              <a:rPr lang="en-US" dirty="0"/>
              <a:t> by David MacKay</a:t>
            </a:r>
          </a:p>
        </p:txBody>
      </p:sp>
    </p:spTree>
    <p:extLst>
      <p:ext uri="{BB962C8B-B14F-4D97-AF65-F5344CB8AC3E}">
        <p14:creationId xmlns:p14="http://schemas.microsoft.com/office/powerpoint/2010/main" val="75483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nvGrpSpPr>
          <p:cNvPr id="7" name="Group 6">
            <a:extLst>
              <a:ext uri="{FF2B5EF4-FFF2-40B4-BE49-F238E27FC236}">
                <a16:creationId xmlns:a16="http://schemas.microsoft.com/office/drawing/2014/main" id="{B8353288-DD50-8293-9340-8076E29DC103}"/>
              </a:ext>
            </a:extLst>
          </p:cNvPr>
          <p:cNvGrpSpPr/>
          <p:nvPr/>
        </p:nvGrpSpPr>
        <p:grpSpPr>
          <a:xfrm>
            <a:off x="6673144" y="2526857"/>
            <a:ext cx="4352325" cy="4399412"/>
            <a:chOff x="7090490" y="2503561"/>
            <a:chExt cx="4352325" cy="4399412"/>
          </a:xfrm>
        </p:grpSpPr>
        <p:pic>
          <p:nvPicPr>
            <p:cNvPr id="4" name="Picture 3">
              <a:extLst>
                <a:ext uri="{FF2B5EF4-FFF2-40B4-BE49-F238E27FC236}">
                  <a16:creationId xmlns:a16="http://schemas.microsoft.com/office/drawing/2014/main" id="{999A6464-CAAA-91E0-5935-CBC622B3AC31}"/>
                </a:ext>
              </a:extLst>
            </p:cNvPr>
            <p:cNvPicPr>
              <a:picLocks noChangeAspect="1"/>
            </p:cNvPicPr>
            <p:nvPr/>
          </p:nvPicPr>
          <p:blipFill rotWithShape="1">
            <a:blip r:embed="rId2"/>
            <a:srcRect r="53525" b="343"/>
            <a:stretch/>
          </p:blipFill>
          <p:spPr>
            <a:xfrm>
              <a:off x="7405437" y="2503561"/>
              <a:ext cx="4037378" cy="4399412"/>
            </a:xfrm>
            <a:prstGeom prst="rect">
              <a:avLst/>
            </a:prstGeom>
          </p:spPr>
        </p:pic>
        <p:sp>
          <p:nvSpPr>
            <p:cNvPr id="5" name="Right Arrow 4">
              <a:extLst>
                <a:ext uri="{FF2B5EF4-FFF2-40B4-BE49-F238E27FC236}">
                  <a16:creationId xmlns:a16="http://schemas.microsoft.com/office/drawing/2014/main" id="{B18EE572-BB97-C02F-8A32-FB1FF893F77D}"/>
                </a:ext>
              </a:extLst>
            </p:cNvPr>
            <p:cNvSpPr/>
            <p:nvPr/>
          </p:nvSpPr>
          <p:spPr>
            <a:xfrm rot="2029599">
              <a:off x="8120887" y="4037813"/>
              <a:ext cx="3054290" cy="1330909"/>
            </a:xfrm>
            <a:prstGeom prst="rightArrow">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t>
              </a:r>
              <a:r>
                <a:rPr lang="en-NL" sz="2800" dirty="0"/>
                <a:t>etter codes</a:t>
              </a:r>
            </a:p>
          </p:txBody>
        </p:sp>
        <p:sp>
          <p:nvSpPr>
            <p:cNvPr id="6" name="TextBox 5">
              <a:extLst>
                <a:ext uri="{FF2B5EF4-FFF2-40B4-BE49-F238E27FC236}">
                  <a16:creationId xmlns:a16="http://schemas.microsoft.com/office/drawing/2014/main" id="{5ED6B79D-3379-603C-34CF-E0CD80B4CD47}"/>
                </a:ext>
              </a:extLst>
            </p:cNvPr>
            <p:cNvSpPr txBox="1"/>
            <p:nvPr/>
          </p:nvSpPr>
          <p:spPr>
            <a:xfrm rot="16200000">
              <a:off x="6945835" y="4189280"/>
              <a:ext cx="658642" cy="369332"/>
            </a:xfrm>
            <a:prstGeom prst="rect">
              <a:avLst/>
            </a:prstGeom>
            <a:noFill/>
          </p:spPr>
          <p:txBody>
            <a:bodyPr wrap="none" rtlCol="0">
              <a:spAutoFit/>
            </a:bodyPr>
            <a:lstStyle/>
            <a:p>
              <a:r>
                <a:rPr lang="en-NL" dirty="0"/>
                <a:t>error</a:t>
              </a:r>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33DE16D-DEBC-995E-1C7A-AAB403ED772D}"/>
                  </a:ext>
                </a:extLst>
              </p:cNvPr>
              <p:cNvSpPr txBox="1"/>
              <p:nvPr/>
            </p:nvSpPr>
            <p:spPr>
              <a:xfrm>
                <a:off x="1483694" y="6078533"/>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p:sp>
            <p:nvSpPr>
              <p:cNvPr id="8" name="TextBox 7">
                <a:extLst>
                  <a:ext uri="{FF2B5EF4-FFF2-40B4-BE49-F238E27FC236}">
                    <a16:creationId xmlns:a16="http://schemas.microsoft.com/office/drawing/2014/main" id="{733DE16D-DEBC-995E-1C7A-AAB403ED772D}"/>
                  </a:ext>
                </a:extLst>
              </p:cNvPr>
              <p:cNvSpPr txBox="1">
                <a:spLocks noRot="1" noChangeAspect="1" noMove="1" noResize="1" noEditPoints="1" noAdjustHandles="1" noChangeArrowheads="1" noChangeShapeType="1" noTextEdit="1"/>
              </p:cNvSpPr>
              <p:nvPr/>
            </p:nvSpPr>
            <p:spPr>
              <a:xfrm>
                <a:off x="1483694" y="6078533"/>
                <a:ext cx="5412621" cy="461665"/>
              </a:xfrm>
              <a:prstGeom prst="rect">
                <a:avLst/>
              </a:prstGeom>
              <a:blipFill>
                <a:blip r:embed="rId3"/>
                <a:stretch>
                  <a:fillRect l="-1639" t="-7895" b="-28947"/>
                </a:stretch>
              </a:blipFill>
            </p:spPr>
            <p:txBody>
              <a:bodyPr/>
              <a:lstStyle/>
              <a:p>
                <a:r>
                  <a:rPr lang="en-NL">
                    <a:noFill/>
                  </a:rPr>
                  <a:t> </a:t>
                </a:r>
              </a:p>
            </p:txBody>
          </p:sp>
        </mc:Fallback>
      </mc:AlternateContent>
      <p:sp>
        <p:nvSpPr>
          <p:cNvPr id="33" name="Freeform 32">
            <a:extLst>
              <a:ext uri="{FF2B5EF4-FFF2-40B4-BE49-F238E27FC236}">
                <a16:creationId xmlns:a16="http://schemas.microsoft.com/office/drawing/2014/main" id="{C295AA52-0656-FE46-BD13-C33CDE70AC54}"/>
              </a:ext>
            </a:extLst>
          </p:cNvPr>
          <p:cNvSpPr/>
          <p:nvPr/>
        </p:nvSpPr>
        <p:spPr>
          <a:xfrm>
            <a:off x="9275736" y="3006671"/>
            <a:ext cx="1495586" cy="3215898"/>
          </a:xfrm>
          <a:custGeom>
            <a:avLst/>
            <a:gdLst>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Lst>
            <a:ahLst/>
            <a:cxnLst>
              <a:cxn ang="0">
                <a:pos x="connsiteX0" y="connsiteY0"/>
              </a:cxn>
              <a:cxn ang="0">
                <a:pos x="connsiteX1" y="connsiteY1"/>
              </a:cxn>
            </a:cxnLst>
            <a:rect l="l" t="t" r="r" b="b"/>
            <a:pathLst>
              <a:path w="1495586" h="3215898">
                <a:moveTo>
                  <a:pt x="1495586" y="0"/>
                </a:moveTo>
                <a:cubicBezTo>
                  <a:pt x="787829" y="1126210"/>
                  <a:pt x="459782" y="2097437"/>
                  <a:pt x="0" y="3215898"/>
                </a:cubicBezTo>
              </a:path>
            </a:pathLst>
          </a:custGeom>
          <a:ln w="76200">
            <a:solidFill>
              <a:schemeClr val="accent4">
                <a:alpha val="61653"/>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53377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This session's header image">
            <a:extLst>
              <a:ext uri="{FF2B5EF4-FFF2-40B4-BE49-F238E27FC236}">
                <a16:creationId xmlns:a16="http://schemas.microsoft.com/office/drawing/2014/main" id="{C62041A0-D126-337C-3090-70C386E3A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26715" r="4736" b="-2510"/>
          <a:stretch/>
        </p:blipFill>
        <p:spPr bwMode="auto">
          <a:xfrm>
            <a:off x="6949340" y="2711563"/>
            <a:ext cx="3372469" cy="222450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3" name="TextBox 2">
            <a:extLst>
              <a:ext uri="{FF2B5EF4-FFF2-40B4-BE49-F238E27FC236}">
                <a16:creationId xmlns:a16="http://schemas.microsoft.com/office/drawing/2014/main" id="{304408A5-5BFB-4521-81DD-8F71230402C1}"/>
              </a:ext>
            </a:extLst>
          </p:cNvPr>
          <p:cNvSpPr txBox="1"/>
          <p:nvPr/>
        </p:nvSpPr>
        <p:spPr>
          <a:xfrm>
            <a:off x="6343788" y="4829245"/>
            <a:ext cx="5408501" cy="1938992"/>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b="1" dirty="0" err="1"/>
              <a:t>randomly</a:t>
            </a:r>
            <a:r>
              <a:rPr lang="nl-NL" sz="2400" b="1" dirty="0"/>
              <a:t> </a:t>
            </a:r>
            <a:r>
              <a:rPr lang="nl-NL" sz="2400" b="1" dirty="0" err="1"/>
              <a:t>chosen</a:t>
            </a:r>
            <a:r>
              <a:rPr lang="nl-NL" sz="2400" b="1" dirty="0"/>
              <a:t> codes</a:t>
            </a:r>
            <a:r>
              <a:rPr lang="nl-NL" sz="2400" dirty="0"/>
              <a:t> do </a:t>
            </a:r>
            <a:r>
              <a:rPr lang="nl-NL" sz="2400" dirty="0" err="1"/>
              <a:t>the</a:t>
            </a:r>
            <a:r>
              <a:rPr lang="nl-NL" sz="2400" dirty="0"/>
              <a:t> job! </a:t>
            </a:r>
            <a:br>
              <a:rPr lang="nl-NL" sz="2400" dirty="0"/>
            </a:br>
            <a:br>
              <a:rPr lang="nl-NL" sz="2400" dirty="0"/>
            </a:b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p:spTree>
    <p:extLst>
      <p:ext uri="{BB962C8B-B14F-4D97-AF65-F5344CB8AC3E}">
        <p14:creationId xmlns:p14="http://schemas.microsoft.com/office/powerpoint/2010/main" val="2011093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233674"/>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569846" y="3711360"/>
            <a:ext cx="5074215" cy="3932080"/>
          </a:xfrm>
          <a:prstGeom prst="rect">
            <a:avLst/>
          </a:prstGeom>
        </p:spPr>
      </p:pic>
    </p:spTree>
    <p:extLst>
      <p:ext uri="{BB962C8B-B14F-4D97-AF65-F5344CB8AC3E}">
        <p14:creationId xmlns:p14="http://schemas.microsoft.com/office/powerpoint/2010/main" val="175142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5009" y="419546"/>
            <a:ext cx="12192000" cy="928694"/>
          </a:xfrm>
        </p:spPr>
        <p:txBody>
          <a:bodyPr/>
          <a:lstStyle/>
          <a:p>
            <a:r>
              <a:rPr lang="en-US" sz="4000" dirty="0"/>
              <a:t>What have you learned from this talk?</a:t>
            </a:r>
            <a:endParaRPr lang="de-DE" sz="4000" dirty="0"/>
          </a:p>
        </p:txBody>
      </p:sp>
      <p:sp>
        <p:nvSpPr>
          <p:cNvPr id="4" name="Rectangle 3"/>
          <p:cNvSpPr txBox="1">
            <a:spLocks noChangeArrowheads="1"/>
          </p:cNvSpPr>
          <p:nvPr/>
        </p:nvSpPr>
        <p:spPr>
          <a:xfrm>
            <a:off x="555009"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 </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pic>
        <p:nvPicPr>
          <p:cNvPr id="20" name="Picture 19">
            <a:extLst>
              <a:ext uri="{FF2B5EF4-FFF2-40B4-BE49-F238E27FC236}">
                <a16:creationId xmlns:a16="http://schemas.microsoft.com/office/drawing/2014/main" id="{74F3A5E7-0A5F-586C-4AFF-8E6965454E60}"/>
              </a:ext>
            </a:extLst>
          </p:cNvPr>
          <p:cNvPicPr>
            <a:picLocks noChangeAspect="1"/>
          </p:cNvPicPr>
          <p:nvPr/>
        </p:nvPicPr>
        <p:blipFill>
          <a:blip r:embed="rId2"/>
          <a:stretch>
            <a:fillRect/>
          </a:stretch>
        </p:blipFill>
        <p:spPr>
          <a:xfrm>
            <a:off x="969122" y="2497993"/>
            <a:ext cx="4823502" cy="931007"/>
          </a:xfrm>
          <a:prstGeom prst="rect">
            <a:avLst/>
          </a:prstGeom>
        </p:spPr>
      </p:pic>
      <p:pic>
        <p:nvPicPr>
          <p:cNvPr id="21" name="Picture 2" descr="This session's header image">
            <a:extLst>
              <a:ext uri="{FF2B5EF4-FFF2-40B4-BE49-F238E27FC236}">
                <a16:creationId xmlns:a16="http://schemas.microsoft.com/office/drawing/2014/main" id="{6448E76E-D56A-6D78-72EB-499E3CA35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t="6888" r="4736" b="3558"/>
          <a:stretch/>
        </p:blipFill>
        <p:spPr bwMode="auto">
          <a:xfrm>
            <a:off x="6317065" y="1609606"/>
            <a:ext cx="5270337" cy="41074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953FA15E-48F0-F990-46D9-DE65E5EB17EC}"/>
              </a:ext>
            </a:extLst>
          </p:cNvPr>
          <p:cNvGrpSpPr/>
          <p:nvPr/>
        </p:nvGrpSpPr>
        <p:grpSpPr>
          <a:xfrm>
            <a:off x="4254111" y="5233905"/>
            <a:ext cx="1295825" cy="1204549"/>
            <a:chOff x="5200301" y="2937960"/>
            <a:chExt cx="1963922" cy="1963922"/>
          </a:xfrm>
        </p:grpSpPr>
        <p:pic>
          <p:nvPicPr>
            <p:cNvPr id="48" name="Graphic 47" descr="Magnifying glass with solid fill">
              <a:extLst>
                <a:ext uri="{FF2B5EF4-FFF2-40B4-BE49-F238E27FC236}">
                  <a16:creationId xmlns:a16="http://schemas.microsoft.com/office/drawing/2014/main" id="{20755B5F-B8C8-E89B-7A35-7E776CF7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0301" y="2937960"/>
              <a:ext cx="1963922" cy="1963922"/>
            </a:xfrm>
            <a:prstGeom prst="rect">
              <a:avLst/>
            </a:prstGeom>
          </p:spPr>
        </p:pic>
        <p:pic>
          <p:nvPicPr>
            <p:cNvPr id="49" name="Graphic 48" descr="Checkbox Ticked with solid fill">
              <a:extLst>
                <a:ext uri="{FF2B5EF4-FFF2-40B4-BE49-F238E27FC236}">
                  <a16:creationId xmlns:a16="http://schemas.microsoft.com/office/drawing/2014/main" id="{DBBFC41B-17E8-8488-D43B-BF10C651F0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892" y="3395307"/>
              <a:ext cx="660742" cy="660742"/>
            </a:xfrm>
            <a:prstGeom prst="rect">
              <a:avLst/>
            </a:prstGeom>
          </p:spPr>
        </p:pic>
        <p:pic>
          <p:nvPicPr>
            <p:cNvPr id="50" name="Graphic 49" descr="Checkbox Crossed with solid fill">
              <a:extLst>
                <a:ext uri="{FF2B5EF4-FFF2-40B4-BE49-F238E27FC236}">
                  <a16:creationId xmlns:a16="http://schemas.microsoft.com/office/drawing/2014/main" id="{2FF33414-ACA2-B4DD-EF33-D3CDE79A2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5599" y="3395307"/>
              <a:ext cx="660742" cy="660742"/>
            </a:xfrm>
            <a:prstGeom prst="rect">
              <a:avLst/>
            </a:prstGeom>
          </p:spPr>
        </p:pic>
      </p:grpSp>
      <p:pic>
        <p:nvPicPr>
          <p:cNvPr id="51" name="Picture 50">
            <a:extLst>
              <a:ext uri="{FF2B5EF4-FFF2-40B4-BE49-F238E27FC236}">
                <a16:creationId xmlns:a16="http://schemas.microsoft.com/office/drawing/2014/main" id="{91EC04FD-EDDD-E594-1940-1BC1F39D05C0}"/>
              </a:ext>
            </a:extLst>
          </p:cNvPr>
          <p:cNvPicPr>
            <a:picLocks noChangeAspect="1"/>
          </p:cNvPicPr>
          <p:nvPr/>
        </p:nvPicPr>
        <p:blipFill>
          <a:blip r:embed="rId10"/>
          <a:stretch>
            <a:fillRect/>
          </a:stretch>
        </p:blipFill>
        <p:spPr>
          <a:xfrm>
            <a:off x="4595232" y="4283435"/>
            <a:ext cx="954704" cy="878020"/>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383189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dirty="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1198"/>
          <a:stretch/>
        </p:blipFill>
        <p:spPr bwMode="auto">
          <a:xfrm>
            <a:off x="7749915" y="97881"/>
            <a:ext cx="4261853" cy="37532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252818" y="3709930"/>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320263" y="6057447"/>
            <a:ext cx="6705600" cy="646331"/>
          </a:xfrm>
          <a:prstGeom prst="rect">
            <a:avLst/>
          </a:prstGeom>
          <a:noFill/>
        </p:spPr>
        <p:txBody>
          <a:bodyPr wrap="square">
            <a:spAutoFit/>
          </a:bodyPr>
          <a:lstStyle/>
          <a:p>
            <a:r>
              <a:rPr lang="en-US" dirty="0" err="1"/>
              <a:t>Jupyter</a:t>
            </a:r>
            <a:r>
              <a:rPr lang="en-US" dirty="0"/>
              <a:t> notebook, references etc. all on </a:t>
            </a:r>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9B0B-4456-BBB1-BD25-F3D8BA94E2AE}"/>
              </a:ext>
            </a:extLst>
          </p:cNvPr>
          <p:cNvSpPr>
            <a:spLocks noGrp="1"/>
          </p:cNvSpPr>
          <p:nvPr>
            <p:ph type="title"/>
          </p:nvPr>
        </p:nvSpPr>
        <p:spPr>
          <a:xfrm>
            <a:off x="838200" y="2913453"/>
            <a:ext cx="10515600" cy="1325563"/>
          </a:xfrm>
        </p:spPr>
        <p:txBody>
          <a:bodyPr/>
          <a:lstStyle/>
          <a:p>
            <a:pPr algn="ctr"/>
            <a:r>
              <a:rPr lang="en-NL" dirty="0"/>
              <a:t>Bonus slides</a:t>
            </a:r>
          </a:p>
        </p:txBody>
      </p:sp>
    </p:spTree>
    <p:extLst>
      <p:ext uri="{BB962C8B-B14F-4D97-AF65-F5344CB8AC3E}">
        <p14:creationId xmlns:p14="http://schemas.microsoft.com/office/powerpoint/2010/main" val="2081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xmlns="">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xmlns="">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r>
                  <a:rPr lang="nl-NL" sz="2800" dirty="0"/>
                  <a:t>Extreme cases:</a:t>
                </a:r>
                <a:endParaRPr lang="nl-NL" sz="2800" i="1" dirty="0">
                  <a:latin typeface="Cambria Math" panose="02040503050406030204" pitchFamily="18" charset="0"/>
                </a:endParaRP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xmlns="">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434340" y="350837"/>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solidFill>
                  <a:schemeClr val="accent1"/>
                </a:solidFill>
              </a:rPr>
              <a:t>mostly </a:t>
            </a:r>
            <a:r>
              <a:rPr lang="en-GB" dirty="0" err="1">
                <a:solidFill>
                  <a:schemeClr val="accent1"/>
                </a:solidFill>
              </a:rPr>
              <a:t>analog</a:t>
            </a:r>
            <a:endParaRPr lang="en-GB" dirty="0">
              <a:solidFill>
                <a:schemeClr val="accent1"/>
              </a:solidFill>
            </a:endParaRPr>
          </a:p>
          <a:p>
            <a:r>
              <a:rPr lang="en-GB" dirty="0">
                <a:solidFill>
                  <a:schemeClr val="accent1"/>
                </a:solidFill>
              </a:rPr>
              <a:t>ad-hoc engineering, tailored to each application </a:t>
            </a:r>
          </a:p>
          <a:p>
            <a:r>
              <a:rPr lang="en-GB" dirty="0">
                <a:solidFill>
                  <a:schemeClr val="accent2"/>
                </a:solidFill>
              </a:rPr>
              <a:t>is there a general methodology for designing communication systems?</a:t>
            </a:r>
          </a:p>
          <a:p>
            <a:r>
              <a:rPr lang="en-GB" dirty="0">
                <a:solidFill>
                  <a:schemeClr val="accent2"/>
                </a:solidFill>
              </a:rPr>
              <a:t>can we communicate reliably in noise?</a:t>
            </a:r>
          </a:p>
          <a:p>
            <a:r>
              <a:rPr lang="en-GB" dirty="0">
                <a:solidFill>
                  <a:schemeClr val="accent2"/>
                </a:solidFill>
              </a:rPr>
              <a:t>how fast can we communicate?</a:t>
            </a:r>
            <a:endParaRPr lang="en-NL" dirty="0">
              <a:solidFill>
                <a:schemeClr val="accent2"/>
              </a:solidFill>
            </a:endParaRPr>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32385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a:t>
            </a:r>
            <a:r>
              <a:rPr lang="en-GB" dirty="0">
                <a:hlinkClick r:id="rId2"/>
              </a:rPr>
              <a:t>Bell Labs</a:t>
            </a:r>
            <a:endParaRPr lang="en-GB" dirty="0"/>
          </a:p>
          <a:p>
            <a:r>
              <a:rPr lang="en-GB" dirty="0"/>
              <a:t>1958: Professor at MIT:</a:t>
            </a:r>
          </a:p>
          <a:p>
            <a:endParaRPr lang="en-GB" dirty="0"/>
          </a:p>
          <a:p>
            <a:endParaRPr lang="en-GB" dirty="0"/>
          </a:p>
          <a:p>
            <a:endParaRPr lang="en-GB" dirty="0"/>
          </a:p>
          <a:p>
            <a:r>
              <a:rPr lang="en-GB" dirty="0">
                <a:hlinkClick r:id="rId3"/>
              </a:rPr>
              <a:t>juggling</a:t>
            </a:r>
            <a:r>
              <a:rPr lang="en-GB" dirty="0"/>
              <a:t>, unicycling, chess</a:t>
            </a:r>
          </a:p>
          <a:p>
            <a:r>
              <a:rPr lang="en-GB" dirty="0">
                <a:hlinkClick r:id="rId4"/>
              </a:rPr>
              <a:t>ultimate machine</a:t>
            </a:r>
            <a:r>
              <a:rPr lang="en-GB" dirty="0"/>
              <a:t> </a:t>
            </a:r>
          </a:p>
          <a:p>
            <a:r>
              <a:rPr lang="en-GB" dirty="0"/>
              <a:t>Biographic movie: </a:t>
            </a:r>
            <a:r>
              <a:rPr lang="en-GB" dirty="0">
                <a:hlinkClick r:id="rId5"/>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6"/>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7"/>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74515" y="3577431"/>
            <a:ext cx="8417485" cy="1831271"/>
          </a:xfrm>
          <a:prstGeom prst="rect">
            <a:avLst/>
          </a:prstGeom>
          <a:noFill/>
        </p:spPr>
        <p:txBody>
          <a:bodyPr wrap="square" rtlCol="0">
            <a:spAutoFit/>
          </a:bodyPr>
          <a:lstStyle/>
          <a:p>
            <a:r>
              <a:rPr lang="en-GB" sz="1900" dirty="0">
                <a:solidFill>
                  <a:schemeClr val="accent6">
                    <a:lumMod val="75000"/>
                  </a:schemeClr>
                </a:solidFill>
              </a:rPr>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sz="1900" u="sng" dirty="0">
                <a:solidFill>
                  <a:schemeClr val="accent6">
                    <a:lumMod val="75000"/>
                  </a:schemeClr>
                </a:solidFill>
                <a:hlinkClick r:id="rId8">
                  <a:extLst>
                    <a:ext uri="{A12FA001-AC4F-418D-AE19-62706E023703}">
                      <ahyp:hlinkClr xmlns:ahyp="http://schemas.microsoft.com/office/drawing/2018/hyperlinkcolor" val="tx"/>
                    </a:ext>
                  </a:extLst>
                </a:hlinkClick>
              </a:rPr>
              <a:t>motorized pogo-stick</a:t>
            </a:r>
            <a:r>
              <a:rPr lang="en-GB" sz="1900" dirty="0">
                <a:solidFill>
                  <a:schemeClr val="accent6">
                    <a:lumMod val="75000"/>
                  </a:schemeClr>
                </a:solidFill>
              </a:rPr>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pic>
        <p:nvPicPr>
          <p:cNvPr id="2" name="Picture 1">
            <a:extLst>
              <a:ext uri="{FF2B5EF4-FFF2-40B4-BE49-F238E27FC236}">
                <a16:creationId xmlns:a16="http://schemas.microsoft.com/office/drawing/2014/main" id="{5DD67784-5FA4-D434-4C4F-CE79494BACD1}"/>
              </a:ext>
            </a:extLst>
          </p:cNvPr>
          <p:cNvPicPr>
            <a:picLocks noChangeAspect="1"/>
          </p:cNvPicPr>
          <p:nvPr/>
        </p:nvPicPr>
        <p:blipFill>
          <a:blip r:embed="rId3"/>
          <a:stretch>
            <a:fillRect/>
          </a:stretch>
        </p:blipFill>
        <p:spPr>
          <a:xfrm>
            <a:off x="323850" y="1507331"/>
            <a:ext cx="2933700" cy="4140200"/>
          </a:xfrm>
          <a:prstGeom prst="rect">
            <a:avLst/>
          </a:prstGeom>
        </p:spPr>
      </p:pic>
    </p:spTree>
    <p:extLst>
      <p:ext uri="{BB962C8B-B14F-4D97-AF65-F5344CB8AC3E}">
        <p14:creationId xmlns:p14="http://schemas.microsoft.com/office/powerpoint/2010/main" val="220200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4086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9C7D9-FDE7-6A46-E3E7-E738361103F0}"/>
              </a:ext>
            </a:extLst>
          </p:cNvPr>
          <p:cNvPicPr>
            <a:picLocks noChangeAspect="1"/>
          </p:cNvPicPr>
          <p:nvPr/>
        </p:nvPicPr>
        <p:blipFill>
          <a:blip r:embed="rId3"/>
          <a:stretch>
            <a:fillRect/>
          </a:stretch>
        </p:blipFill>
        <p:spPr>
          <a:xfrm>
            <a:off x="124691" y="492878"/>
            <a:ext cx="9163617" cy="6115740"/>
          </a:xfrm>
          <a:prstGeom prst="rect">
            <a:avLst/>
          </a:prstGeom>
        </p:spPr>
      </p:pic>
      <p:sp>
        <p:nvSpPr>
          <p:cNvPr id="7" name="Rounded Rectangle 6">
            <a:extLst>
              <a:ext uri="{FF2B5EF4-FFF2-40B4-BE49-F238E27FC236}">
                <a16:creationId xmlns:a16="http://schemas.microsoft.com/office/drawing/2014/main" id="{EE2EDF6D-6EE2-01D5-7DF0-8615AC91CE32}"/>
              </a:ext>
            </a:extLst>
          </p:cNvPr>
          <p:cNvSpPr/>
          <p:nvPr/>
        </p:nvSpPr>
        <p:spPr>
          <a:xfrm>
            <a:off x="9878291" y="696369"/>
            <a:ext cx="1440000" cy="144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2800" b="1" dirty="0"/>
          </a:p>
        </p:txBody>
      </p:sp>
      <p:pic>
        <p:nvPicPr>
          <p:cNvPr id="8" name="Picture 7">
            <a:extLst>
              <a:ext uri="{FF2B5EF4-FFF2-40B4-BE49-F238E27FC236}">
                <a16:creationId xmlns:a16="http://schemas.microsoft.com/office/drawing/2014/main" id="{486E2E38-5264-FB4A-6AB3-237673E46A4F}"/>
              </a:ext>
            </a:extLst>
          </p:cNvPr>
          <p:cNvPicPr>
            <a:picLocks noChangeAspect="1"/>
          </p:cNvPicPr>
          <p:nvPr/>
        </p:nvPicPr>
        <p:blipFill>
          <a:blip r:embed="rId4"/>
          <a:stretch>
            <a:fillRect/>
          </a:stretch>
        </p:blipFill>
        <p:spPr>
          <a:xfrm>
            <a:off x="10122410" y="1028978"/>
            <a:ext cx="954704" cy="878020"/>
          </a:xfrm>
          <a:prstGeom prst="rect">
            <a:avLst/>
          </a:prstGeom>
        </p:spPr>
      </p:pic>
      <p:grpSp>
        <p:nvGrpSpPr>
          <p:cNvPr id="18" name="Group 17">
            <a:extLst>
              <a:ext uri="{FF2B5EF4-FFF2-40B4-BE49-F238E27FC236}">
                <a16:creationId xmlns:a16="http://schemas.microsoft.com/office/drawing/2014/main" id="{297B70D0-992A-D111-04C8-A00C0025B3B8}"/>
              </a:ext>
            </a:extLst>
          </p:cNvPr>
          <p:cNvGrpSpPr/>
          <p:nvPr/>
        </p:nvGrpSpPr>
        <p:grpSpPr>
          <a:xfrm>
            <a:off x="9918005" y="2756458"/>
            <a:ext cx="1440000" cy="1440000"/>
            <a:chOff x="9900165" y="3003189"/>
            <a:chExt cx="1440000" cy="1440000"/>
          </a:xfrm>
        </p:grpSpPr>
        <p:sp>
          <p:nvSpPr>
            <p:cNvPr id="9" name="Rounded Rectangle 8">
              <a:extLst>
                <a:ext uri="{FF2B5EF4-FFF2-40B4-BE49-F238E27FC236}">
                  <a16:creationId xmlns:a16="http://schemas.microsoft.com/office/drawing/2014/main" id="{F304A834-4D5A-917D-21A0-078F26BB622C}"/>
                </a:ext>
              </a:extLst>
            </p:cNvPr>
            <p:cNvSpPr/>
            <p:nvPr/>
          </p:nvSpPr>
          <p:spPr>
            <a:xfrm>
              <a:off x="9900165" y="3003189"/>
              <a:ext cx="1440000" cy="144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endParaRPr lang="en-NL" sz="2800" b="1" dirty="0"/>
            </a:p>
          </p:txBody>
        </p:sp>
        <p:grpSp>
          <p:nvGrpSpPr>
            <p:cNvPr id="12" name="Group 11">
              <a:extLst>
                <a:ext uri="{FF2B5EF4-FFF2-40B4-BE49-F238E27FC236}">
                  <a16:creationId xmlns:a16="http://schemas.microsoft.com/office/drawing/2014/main" id="{8FCC6507-4A96-C2D8-A880-4231300B7DBA}"/>
                </a:ext>
              </a:extLst>
            </p:cNvPr>
            <p:cNvGrpSpPr/>
            <p:nvPr/>
          </p:nvGrpSpPr>
          <p:grpSpPr>
            <a:xfrm>
              <a:off x="9972253" y="3145779"/>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D60C85BD-DA44-391D-1A63-941571CCA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4" name="Graphic 13" descr="Checkbox Ticked with solid fill">
                <a:extLst>
                  <a:ext uri="{FF2B5EF4-FFF2-40B4-BE49-F238E27FC236}">
                    <a16:creationId xmlns:a16="http://schemas.microsoft.com/office/drawing/2014/main" id="{11D88517-0DFC-D776-DCAF-666E983C02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5" name="Graphic 14" descr="Checkbox Crossed with solid fill">
                <a:extLst>
                  <a:ext uri="{FF2B5EF4-FFF2-40B4-BE49-F238E27FC236}">
                    <a16:creationId xmlns:a16="http://schemas.microsoft.com/office/drawing/2014/main" id="{953370D1-AC3E-3F24-AA46-4B55D27823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grpSp>
      <p:grpSp>
        <p:nvGrpSpPr>
          <p:cNvPr id="19" name="Group 18">
            <a:extLst>
              <a:ext uri="{FF2B5EF4-FFF2-40B4-BE49-F238E27FC236}">
                <a16:creationId xmlns:a16="http://schemas.microsoft.com/office/drawing/2014/main" id="{31D3261C-581A-7C7D-E593-D382BE4D46BD}"/>
              </a:ext>
            </a:extLst>
          </p:cNvPr>
          <p:cNvGrpSpPr/>
          <p:nvPr/>
        </p:nvGrpSpPr>
        <p:grpSpPr>
          <a:xfrm>
            <a:off x="9944614" y="4704135"/>
            <a:ext cx="1440000" cy="1440000"/>
            <a:chOff x="9944614" y="4816547"/>
            <a:chExt cx="1440000" cy="1440000"/>
          </a:xfrm>
        </p:grpSpPr>
        <p:sp>
          <p:nvSpPr>
            <p:cNvPr id="16" name="Rounded Rectangle 15">
              <a:extLst>
                <a:ext uri="{FF2B5EF4-FFF2-40B4-BE49-F238E27FC236}">
                  <a16:creationId xmlns:a16="http://schemas.microsoft.com/office/drawing/2014/main" id="{91933901-8ECC-D50A-1974-D58D04C2E292}"/>
                </a:ext>
              </a:extLst>
            </p:cNvPr>
            <p:cNvSpPr/>
            <p:nvPr/>
          </p:nvSpPr>
          <p:spPr>
            <a:xfrm>
              <a:off x="9944614" y="4816547"/>
              <a:ext cx="1440000" cy="144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endParaRPr lang="en-GB" sz="3200" b="1" dirty="0">
                <a:solidFill>
                  <a:schemeClr val="tx1"/>
                </a:solidFill>
              </a:endParaRPr>
            </a:p>
          </p:txBody>
        </p:sp>
        <p:pic>
          <p:nvPicPr>
            <p:cNvPr id="17" name="Picture 16">
              <a:extLst>
                <a:ext uri="{FF2B5EF4-FFF2-40B4-BE49-F238E27FC236}">
                  <a16:creationId xmlns:a16="http://schemas.microsoft.com/office/drawing/2014/main" id="{EC8BA3E8-7ED2-1FED-B55B-F95EB5155D64}"/>
                </a:ext>
              </a:extLst>
            </p:cNvPr>
            <p:cNvPicPr>
              <a:picLocks noChangeAspect="1"/>
            </p:cNvPicPr>
            <p:nvPr/>
          </p:nvPicPr>
          <p:blipFill>
            <a:blip r:embed="rId11"/>
            <a:stretch>
              <a:fillRect/>
            </a:stretch>
          </p:blipFill>
          <p:spPr>
            <a:xfrm>
              <a:off x="10119023" y="5073998"/>
              <a:ext cx="1178359" cy="828037"/>
            </a:xfrm>
            <a:prstGeom prst="rect">
              <a:avLst/>
            </a:prstGeom>
          </p:spPr>
        </p:pic>
      </p:grpSp>
    </p:spTree>
    <p:extLst>
      <p:ext uri="{BB962C8B-B14F-4D97-AF65-F5344CB8AC3E}">
        <p14:creationId xmlns:p14="http://schemas.microsoft.com/office/powerpoint/2010/main" val="12257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6500</TotalTime>
  <Words>2351</Words>
  <Application>Microsoft Macintosh PowerPoint</Application>
  <PresentationFormat>Widescreen</PresentationFormat>
  <Paragraphs>514</Paragraphs>
  <Slides>46</Slides>
  <Notes>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PowerPoint Presentation</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Sampling from Probability Distributions</vt:lpstr>
      <vt:lpstr>Sampling from Probability Distributions</vt:lpstr>
      <vt:lpstr>Surprisal  😳 🫢 😯 😲 😱 🤯</vt:lpstr>
      <vt:lpstr>Average Surprisal</vt:lpstr>
      <vt:lpstr>Average Surprisal = Shannon Entropy</vt:lpstr>
      <vt:lpstr>Average Surprisal = Shannon Entropy</vt:lpstr>
      <vt:lpstr>Properties of Shannon Entropy</vt:lpstr>
      <vt:lpstr>Order these in terms of Entropy</vt:lpstr>
      <vt:lpstr>Order these in terms of Entropy</vt:lpstr>
      <vt:lpstr>What will you Learn from this Talk?</vt:lpstr>
      <vt:lpstr>How to measure information content?</vt:lpstr>
      <vt:lpstr>Measuring Information Content</vt:lpstr>
      <vt:lpstr>Part 1: lower bound on L</vt:lpstr>
      <vt:lpstr>Part 2: upper bound on L</vt:lpstr>
      <vt:lpstr>Huffman code for letter frequency</vt:lpstr>
      <vt:lpstr>Experiments: Alice vs letter samples</vt:lpstr>
      <vt:lpstr>What will you Learn from this Talk?</vt:lpstr>
      <vt:lpstr>Noisy Channel</vt:lpstr>
      <vt:lpstr>Surviving a Binary Symmetric Channel (BSC)</vt:lpstr>
      <vt:lpstr>Smarter: Hamming code</vt:lpstr>
      <vt:lpstr>Illustration: Hamming code</vt:lpstr>
      <vt:lpstr>Surviving Noisy Channels</vt:lpstr>
      <vt:lpstr>Surviving Noisy Channels</vt:lpstr>
      <vt:lpstr>What have you learned from this talk?</vt:lpstr>
      <vt:lpstr>Main Contributions of Information Theory</vt:lpstr>
      <vt:lpstr>Thank you for your attention!</vt:lpstr>
      <vt:lpstr>Bonus slides</vt:lpstr>
      <vt:lpstr>Joint Probability Distributions</vt:lpstr>
      <vt:lpstr>Joint Probability Distributions</vt:lpstr>
      <vt:lpstr>Joint Entropy and Mutual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23</cp:revision>
  <dcterms:created xsi:type="dcterms:W3CDTF">2022-07-19T09:38:59Z</dcterms:created>
  <dcterms:modified xsi:type="dcterms:W3CDTF">2022-07-24T14:32:13Z</dcterms:modified>
</cp:coreProperties>
</file>